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84" r:id="rId3"/>
    <p:sldId id="290" r:id="rId4"/>
    <p:sldId id="345" r:id="rId5"/>
    <p:sldId id="342" r:id="rId6"/>
    <p:sldId id="285" r:id="rId7"/>
    <p:sldId id="288" r:id="rId8"/>
    <p:sldId id="286" r:id="rId9"/>
    <p:sldId id="343" r:id="rId10"/>
    <p:sldId id="344" r:id="rId11"/>
    <p:sldId id="287" r:id="rId12"/>
    <p:sldId id="289" r:id="rId13"/>
    <p:sldId id="292" r:id="rId14"/>
    <p:sldId id="291" r:id="rId15"/>
    <p:sldId id="259" r:id="rId16"/>
    <p:sldId id="260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5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32" r:id="rId49"/>
    <p:sldId id="324" r:id="rId50"/>
    <p:sldId id="341" r:id="rId51"/>
    <p:sldId id="325" r:id="rId52"/>
    <p:sldId id="326" r:id="rId53"/>
    <p:sldId id="328" r:id="rId54"/>
    <p:sldId id="327" r:id="rId55"/>
    <p:sldId id="329" r:id="rId56"/>
    <p:sldId id="330" r:id="rId57"/>
    <p:sldId id="331" r:id="rId58"/>
    <p:sldId id="333" r:id="rId59"/>
    <p:sldId id="334" r:id="rId60"/>
    <p:sldId id="335" r:id="rId61"/>
    <p:sldId id="336" r:id="rId62"/>
    <p:sldId id="337" r:id="rId63"/>
    <p:sldId id="340" r:id="rId64"/>
    <p:sldId id="338" r:id="rId65"/>
    <p:sldId id="339" r:id="rId66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１．ガイダンス" id="{A07C9236-7C9A-4813-BF72-99AE72F073A0}">
          <p14:sldIdLst>
            <p14:sldId id="256"/>
            <p14:sldId id="284"/>
            <p14:sldId id="290"/>
            <p14:sldId id="345"/>
            <p14:sldId id="342"/>
            <p14:sldId id="285"/>
            <p14:sldId id="288"/>
            <p14:sldId id="286"/>
            <p14:sldId id="343"/>
            <p14:sldId id="344"/>
            <p14:sldId id="287"/>
            <p14:sldId id="289"/>
            <p14:sldId id="292"/>
          </p14:sldIdLst>
        </p14:section>
        <p14:section name="２．リンク機構と自由度" id="{CA6C3258-6ECC-4A42-875B-5EE04F9593E5}">
          <p14:sldIdLst>
            <p14:sldId id="291"/>
            <p14:sldId id="259"/>
            <p14:sldId id="26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</p14:sldIdLst>
        </p14:section>
        <p14:section name="３．瞬間中心の法則" id="{ECD921C9-AD7A-4D3C-BD85-13BCCA768179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32"/>
          </p14:sldIdLst>
        </p14:section>
        <p14:section name="リンク速度の図式解法" id="{71227870-6826-4578-B168-9CA6B872428B}">
          <p14:sldIdLst>
            <p14:sldId id="324"/>
            <p14:sldId id="341"/>
            <p14:sldId id="325"/>
            <p14:sldId id="326"/>
            <p14:sldId id="328"/>
            <p14:sldId id="327"/>
            <p14:sldId id="329"/>
            <p14:sldId id="330"/>
            <p14:sldId id="331"/>
            <p14:sldId id="333"/>
            <p14:sldId id="334"/>
            <p14:sldId id="335"/>
            <p14:sldId id="336"/>
            <p14:sldId id="337"/>
            <p14:sldId id="340"/>
            <p14:sldId id="338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FF66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6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38182-2391-411E-8875-E90887BD0834}" type="doc">
      <dgm:prSet loTypeId="urn:microsoft.com/office/officeart/2005/8/layout/hierarchy4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8F6AF22D-D3F5-4724-975D-83CB5AA185E3}">
      <dgm:prSet phldrT="[テキスト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tIns="0" bIns="0"/>
        <a:lstStyle/>
        <a:p>
          <a:r>
            <a:rPr kumimoji="1" lang="ja-JP" altLang="en-US" sz="2800" dirty="0" smtClean="0">
              <a:solidFill>
                <a:schemeClr val="accent4">
                  <a:lumMod val="50000"/>
                </a:schemeClr>
              </a:solidFill>
            </a:rPr>
            <a:t>ロボット制御</a:t>
          </a:r>
          <a:endParaRPr kumimoji="1" lang="ja-JP" altLang="en-US" sz="2800" dirty="0">
            <a:solidFill>
              <a:schemeClr val="accent4">
                <a:lumMod val="50000"/>
              </a:schemeClr>
            </a:solidFill>
          </a:endParaRPr>
        </a:p>
      </dgm:t>
    </dgm:pt>
    <dgm:pt modelId="{EF35CA59-F24C-440F-97F5-C7DF93A84892}" type="parTrans" cxnId="{C8BE4292-30F4-4223-852A-03A55EBFC5B9}">
      <dgm:prSet/>
      <dgm:spPr/>
      <dgm:t>
        <a:bodyPr/>
        <a:lstStyle/>
        <a:p>
          <a:endParaRPr kumimoji="1" lang="ja-JP" altLang="en-US"/>
        </a:p>
      </dgm:t>
    </dgm:pt>
    <dgm:pt modelId="{B4DB1B1F-E268-4885-A788-7005BE933162}" type="sibTrans" cxnId="{C8BE4292-30F4-4223-852A-03A55EBFC5B9}">
      <dgm:prSet/>
      <dgm:spPr/>
      <dgm:t>
        <a:bodyPr/>
        <a:lstStyle/>
        <a:p>
          <a:endParaRPr kumimoji="1" lang="ja-JP" altLang="en-US"/>
        </a:p>
      </dgm:t>
    </dgm:pt>
    <dgm:pt modelId="{644BE7F4-377F-4A82-B091-144F6FCA45B9}">
      <dgm:prSet phldrT="[テキスト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 tIns="0" bIns="0"/>
        <a:lstStyle/>
        <a:p>
          <a:r>
            <a:rPr kumimoji="1" lang="ja-JP" altLang="en-US" sz="2800" dirty="0" smtClean="0">
              <a:solidFill>
                <a:schemeClr val="accent3">
                  <a:lumMod val="50000"/>
                </a:schemeClr>
              </a:solidFill>
            </a:rPr>
            <a:t>ロボット力学</a:t>
          </a:r>
          <a:endParaRPr kumimoji="1" lang="ja-JP" altLang="en-US" sz="2800" dirty="0">
            <a:solidFill>
              <a:schemeClr val="accent3">
                <a:lumMod val="50000"/>
              </a:schemeClr>
            </a:solidFill>
          </a:endParaRPr>
        </a:p>
      </dgm:t>
    </dgm:pt>
    <dgm:pt modelId="{60ADDD67-2DE4-4984-B9A1-0CB1688C3C13}" type="parTrans" cxnId="{B4E8A564-23B0-4974-B5E5-CE195564FACC}">
      <dgm:prSet/>
      <dgm:spPr/>
      <dgm:t>
        <a:bodyPr/>
        <a:lstStyle/>
        <a:p>
          <a:endParaRPr kumimoji="1" lang="ja-JP" altLang="en-US"/>
        </a:p>
      </dgm:t>
    </dgm:pt>
    <dgm:pt modelId="{50C86B0F-8FC1-426B-AE87-8BF212D90A03}" type="sibTrans" cxnId="{B4E8A564-23B0-4974-B5E5-CE195564FACC}">
      <dgm:prSet/>
      <dgm:spPr/>
      <dgm:t>
        <a:bodyPr/>
        <a:lstStyle/>
        <a:p>
          <a:endParaRPr kumimoji="1" lang="ja-JP" altLang="en-US"/>
        </a:p>
      </dgm:t>
    </dgm:pt>
    <dgm:pt modelId="{D88E00FC-2F3C-4F58-9C6C-A0880B8AFCDF}">
      <dgm:prSet phldrT="[テキスト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 tIns="0" bIns="0"/>
        <a:lstStyle/>
        <a:p>
          <a:r>
            <a:rPr kumimoji="1" lang="ja-JP" altLang="en-US" sz="2800" dirty="0" smtClean="0">
              <a:solidFill>
                <a:schemeClr val="accent2">
                  <a:lumMod val="50000"/>
                </a:schemeClr>
              </a:solidFill>
            </a:rPr>
            <a:t>ロボット機構学</a:t>
          </a:r>
          <a:endParaRPr kumimoji="1" lang="ja-JP" altLang="en-US" sz="2800" dirty="0">
            <a:solidFill>
              <a:schemeClr val="accent2">
                <a:lumMod val="50000"/>
              </a:schemeClr>
            </a:solidFill>
          </a:endParaRPr>
        </a:p>
      </dgm:t>
    </dgm:pt>
    <dgm:pt modelId="{094E4B49-F54C-47E4-A051-81BA5D79C218}" type="parTrans" cxnId="{400677A6-A59A-4FCE-9D3E-8317174EDF9A}">
      <dgm:prSet/>
      <dgm:spPr/>
      <dgm:t>
        <a:bodyPr/>
        <a:lstStyle/>
        <a:p>
          <a:endParaRPr kumimoji="1" lang="ja-JP" altLang="en-US"/>
        </a:p>
      </dgm:t>
    </dgm:pt>
    <dgm:pt modelId="{04783B3F-B946-4E71-A2A4-130B03CF8A5E}" type="sibTrans" cxnId="{400677A6-A59A-4FCE-9D3E-8317174EDF9A}">
      <dgm:prSet/>
      <dgm:spPr/>
      <dgm:t>
        <a:bodyPr/>
        <a:lstStyle/>
        <a:p>
          <a:endParaRPr kumimoji="1" lang="ja-JP" altLang="en-US"/>
        </a:p>
      </dgm:t>
    </dgm:pt>
    <dgm:pt modelId="{465FD77B-7F37-47F6-B4BF-16F96168A15A}" type="pres">
      <dgm:prSet presAssocID="{06D38182-2391-411E-8875-E90887BD083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13F6A19A-08E1-45D0-A914-883734C5E255}" type="pres">
      <dgm:prSet presAssocID="{8F6AF22D-D3F5-4724-975D-83CB5AA185E3}" presName="vertOne" presStyleCnt="0"/>
      <dgm:spPr/>
    </dgm:pt>
    <dgm:pt modelId="{61969E81-40DF-4755-BDEE-DA8C2C70D952}" type="pres">
      <dgm:prSet presAssocID="{8F6AF22D-D3F5-4724-975D-83CB5AA185E3}" presName="txOne" presStyleLbl="node0" presStyleIdx="0" presStyleCnt="1" custScaleX="64349" custLinFactNeighborX="202" custLinFactNeighborY="-1866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66047DC-A311-4A35-9257-8FEB79DD498E}" type="pres">
      <dgm:prSet presAssocID="{8F6AF22D-D3F5-4724-975D-83CB5AA185E3}" presName="parTransOne" presStyleCnt="0"/>
      <dgm:spPr/>
    </dgm:pt>
    <dgm:pt modelId="{42D9BC01-81B6-49FC-B65E-FE7E602907A7}" type="pres">
      <dgm:prSet presAssocID="{8F6AF22D-D3F5-4724-975D-83CB5AA185E3}" presName="horzOne" presStyleCnt="0"/>
      <dgm:spPr/>
    </dgm:pt>
    <dgm:pt modelId="{FFEC2ABD-5F3F-4B28-B558-EA3E02992E3E}" type="pres">
      <dgm:prSet presAssocID="{644BE7F4-377F-4A82-B091-144F6FCA45B9}" presName="vertTwo" presStyleCnt="0"/>
      <dgm:spPr/>
    </dgm:pt>
    <dgm:pt modelId="{E764399B-5C3B-4D06-AC9F-BBA2271EC3FF}" type="pres">
      <dgm:prSet presAssocID="{644BE7F4-377F-4A82-B091-144F6FCA45B9}" presName="txTwo" presStyleLbl="node2" presStyleIdx="0" presStyleCnt="1" custScaleX="83408" custLinFactNeighborX="120" custLinFactNeighborY="-1262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14C2DBC2-5BA0-40B3-8193-6D241570E9CA}" type="pres">
      <dgm:prSet presAssocID="{644BE7F4-377F-4A82-B091-144F6FCA45B9}" presName="parTransTwo" presStyleCnt="0"/>
      <dgm:spPr/>
    </dgm:pt>
    <dgm:pt modelId="{485770FB-0EB2-417B-B88E-FDC40B450814}" type="pres">
      <dgm:prSet presAssocID="{644BE7F4-377F-4A82-B091-144F6FCA45B9}" presName="horzTwo" presStyleCnt="0"/>
      <dgm:spPr/>
    </dgm:pt>
    <dgm:pt modelId="{E8C9BB49-B669-4E20-8348-524D023E3F6B}" type="pres">
      <dgm:prSet presAssocID="{D88E00FC-2F3C-4F58-9C6C-A0880B8AFCDF}" presName="vertThree" presStyleCnt="0"/>
      <dgm:spPr/>
    </dgm:pt>
    <dgm:pt modelId="{C64E9808-0EF0-44DB-9C1D-22084A44A15A}" type="pres">
      <dgm:prSet presAssocID="{D88E00FC-2F3C-4F58-9C6C-A0880B8AFCDF}" presName="txThree" presStyleLbl="node3" presStyleIdx="0" presStyleCnt="1" custLinFactNeighborX="-147" custLinFactNeighborY="13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2F07B320-EFF6-44DD-A55D-38044D6EAE1A}" type="pres">
      <dgm:prSet presAssocID="{D88E00FC-2F3C-4F58-9C6C-A0880B8AFCDF}" presName="horzThree" presStyleCnt="0"/>
      <dgm:spPr/>
    </dgm:pt>
  </dgm:ptLst>
  <dgm:cxnLst>
    <dgm:cxn modelId="{810D3F59-B40F-4B5A-A680-C9A946D4BFB7}" type="presOf" srcId="{D88E00FC-2F3C-4F58-9C6C-A0880B8AFCDF}" destId="{C64E9808-0EF0-44DB-9C1D-22084A44A15A}" srcOrd="0" destOrd="0" presId="urn:microsoft.com/office/officeart/2005/8/layout/hierarchy4"/>
    <dgm:cxn modelId="{B4E8A564-23B0-4974-B5E5-CE195564FACC}" srcId="{8F6AF22D-D3F5-4724-975D-83CB5AA185E3}" destId="{644BE7F4-377F-4A82-B091-144F6FCA45B9}" srcOrd="0" destOrd="0" parTransId="{60ADDD67-2DE4-4984-B9A1-0CB1688C3C13}" sibTransId="{50C86B0F-8FC1-426B-AE87-8BF212D90A03}"/>
    <dgm:cxn modelId="{C8BE4292-30F4-4223-852A-03A55EBFC5B9}" srcId="{06D38182-2391-411E-8875-E90887BD0834}" destId="{8F6AF22D-D3F5-4724-975D-83CB5AA185E3}" srcOrd="0" destOrd="0" parTransId="{EF35CA59-F24C-440F-97F5-C7DF93A84892}" sibTransId="{B4DB1B1F-E268-4885-A788-7005BE933162}"/>
    <dgm:cxn modelId="{00D8936D-B637-4755-8F33-8DF9840A98FE}" type="presOf" srcId="{8F6AF22D-D3F5-4724-975D-83CB5AA185E3}" destId="{61969E81-40DF-4755-BDEE-DA8C2C70D952}" srcOrd="0" destOrd="0" presId="urn:microsoft.com/office/officeart/2005/8/layout/hierarchy4"/>
    <dgm:cxn modelId="{300CC4A2-4CC3-4966-9EDF-12AE90AB7D2B}" type="presOf" srcId="{644BE7F4-377F-4A82-B091-144F6FCA45B9}" destId="{E764399B-5C3B-4D06-AC9F-BBA2271EC3FF}" srcOrd="0" destOrd="0" presId="urn:microsoft.com/office/officeart/2005/8/layout/hierarchy4"/>
    <dgm:cxn modelId="{D6ED390E-0FA6-450E-988A-82A589BAE99C}" type="presOf" srcId="{06D38182-2391-411E-8875-E90887BD0834}" destId="{465FD77B-7F37-47F6-B4BF-16F96168A15A}" srcOrd="0" destOrd="0" presId="urn:microsoft.com/office/officeart/2005/8/layout/hierarchy4"/>
    <dgm:cxn modelId="{400677A6-A59A-4FCE-9D3E-8317174EDF9A}" srcId="{644BE7F4-377F-4A82-B091-144F6FCA45B9}" destId="{D88E00FC-2F3C-4F58-9C6C-A0880B8AFCDF}" srcOrd="0" destOrd="0" parTransId="{094E4B49-F54C-47E4-A051-81BA5D79C218}" sibTransId="{04783B3F-B946-4E71-A2A4-130B03CF8A5E}"/>
    <dgm:cxn modelId="{FED7740D-CA2A-484B-88FF-792666D592BD}" type="presParOf" srcId="{465FD77B-7F37-47F6-B4BF-16F96168A15A}" destId="{13F6A19A-08E1-45D0-A914-883734C5E255}" srcOrd="0" destOrd="0" presId="urn:microsoft.com/office/officeart/2005/8/layout/hierarchy4"/>
    <dgm:cxn modelId="{BC1978C9-B91A-4780-9884-CE905DD2E5CA}" type="presParOf" srcId="{13F6A19A-08E1-45D0-A914-883734C5E255}" destId="{61969E81-40DF-4755-BDEE-DA8C2C70D952}" srcOrd="0" destOrd="0" presId="urn:microsoft.com/office/officeart/2005/8/layout/hierarchy4"/>
    <dgm:cxn modelId="{73A40F59-F668-4628-8D41-20EA82559A0C}" type="presParOf" srcId="{13F6A19A-08E1-45D0-A914-883734C5E255}" destId="{766047DC-A311-4A35-9257-8FEB79DD498E}" srcOrd="1" destOrd="0" presId="urn:microsoft.com/office/officeart/2005/8/layout/hierarchy4"/>
    <dgm:cxn modelId="{0F471FC3-376E-45BA-B25D-61E37593B93D}" type="presParOf" srcId="{13F6A19A-08E1-45D0-A914-883734C5E255}" destId="{42D9BC01-81B6-49FC-B65E-FE7E602907A7}" srcOrd="2" destOrd="0" presId="urn:microsoft.com/office/officeart/2005/8/layout/hierarchy4"/>
    <dgm:cxn modelId="{74498E06-2A85-442A-B587-AB56ABA63514}" type="presParOf" srcId="{42D9BC01-81B6-49FC-B65E-FE7E602907A7}" destId="{FFEC2ABD-5F3F-4B28-B558-EA3E02992E3E}" srcOrd="0" destOrd="0" presId="urn:microsoft.com/office/officeart/2005/8/layout/hierarchy4"/>
    <dgm:cxn modelId="{25730E72-41D9-4B2B-B130-2A616E12D1AF}" type="presParOf" srcId="{FFEC2ABD-5F3F-4B28-B558-EA3E02992E3E}" destId="{E764399B-5C3B-4D06-AC9F-BBA2271EC3FF}" srcOrd="0" destOrd="0" presId="urn:microsoft.com/office/officeart/2005/8/layout/hierarchy4"/>
    <dgm:cxn modelId="{1B360787-6B63-4A92-89A7-4B5B6FF557B3}" type="presParOf" srcId="{FFEC2ABD-5F3F-4B28-B558-EA3E02992E3E}" destId="{14C2DBC2-5BA0-40B3-8193-6D241570E9CA}" srcOrd="1" destOrd="0" presId="urn:microsoft.com/office/officeart/2005/8/layout/hierarchy4"/>
    <dgm:cxn modelId="{01F100CA-B2C5-4792-BB14-1B36A6320929}" type="presParOf" srcId="{FFEC2ABD-5F3F-4B28-B558-EA3E02992E3E}" destId="{485770FB-0EB2-417B-B88E-FDC40B450814}" srcOrd="2" destOrd="0" presId="urn:microsoft.com/office/officeart/2005/8/layout/hierarchy4"/>
    <dgm:cxn modelId="{40CD4A7C-005A-4290-A3BC-104131ADF597}" type="presParOf" srcId="{485770FB-0EB2-417B-B88E-FDC40B450814}" destId="{E8C9BB49-B669-4E20-8348-524D023E3F6B}" srcOrd="0" destOrd="0" presId="urn:microsoft.com/office/officeart/2005/8/layout/hierarchy4"/>
    <dgm:cxn modelId="{0FB2E603-1D21-4EAA-8B66-D5D6BC079DDB}" type="presParOf" srcId="{E8C9BB49-B669-4E20-8348-524D023E3F6B}" destId="{C64E9808-0EF0-44DB-9C1D-22084A44A15A}" srcOrd="0" destOrd="0" presId="urn:microsoft.com/office/officeart/2005/8/layout/hierarchy4"/>
    <dgm:cxn modelId="{3CE18D93-FD2B-42A7-A702-2B210AF31E12}" type="presParOf" srcId="{E8C9BB49-B669-4E20-8348-524D023E3F6B}" destId="{2F07B320-EFF6-44DD-A55D-38044D6EAE1A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69E81-40DF-4755-BDEE-DA8C2C70D952}">
      <dsp:nvSpPr>
        <dsp:cNvPr id="0" name=""/>
        <dsp:cNvSpPr/>
      </dsp:nvSpPr>
      <dsp:spPr>
        <a:xfrm>
          <a:off x="650186" y="0"/>
          <a:ext cx="2314558" cy="6056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solidFill>
                <a:schemeClr val="accent4">
                  <a:lumMod val="50000"/>
                </a:schemeClr>
              </a:solidFill>
            </a:rPr>
            <a:t>ロボット制御</a:t>
          </a:r>
          <a:endParaRPr kumimoji="1" lang="ja-JP" altLang="en-US" sz="2800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667925" y="17739"/>
        <a:ext cx="2279080" cy="570190"/>
      </dsp:txXfrm>
    </dsp:sp>
    <dsp:sp modelId="{E764399B-5C3B-4D06-AC9F-BBA2271EC3FF}">
      <dsp:nvSpPr>
        <dsp:cNvPr id="0" name=""/>
        <dsp:cNvSpPr/>
      </dsp:nvSpPr>
      <dsp:spPr>
        <a:xfrm>
          <a:off x="307391" y="661344"/>
          <a:ext cx="2994232" cy="6056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solidFill>
                <a:schemeClr val="accent3">
                  <a:lumMod val="50000"/>
                </a:schemeClr>
              </a:solidFill>
            </a:rPr>
            <a:t>ロボット力学</a:t>
          </a:r>
          <a:endParaRPr kumimoji="1" lang="ja-JP" altLang="en-US" sz="2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5130" y="679083"/>
        <a:ext cx="2958754" cy="570190"/>
      </dsp:txXfrm>
    </dsp:sp>
    <dsp:sp modelId="{C64E9808-0EF0-44DB-9C1D-22084A44A15A}">
      <dsp:nvSpPr>
        <dsp:cNvPr id="0" name=""/>
        <dsp:cNvSpPr/>
      </dsp:nvSpPr>
      <dsp:spPr>
        <a:xfrm>
          <a:off x="0" y="1338545"/>
          <a:ext cx="3589862" cy="6056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06680" tIns="0" rIns="10668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solidFill>
                <a:schemeClr val="accent2">
                  <a:lumMod val="50000"/>
                </a:schemeClr>
              </a:solidFill>
            </a:rPr>
            <a:t>ロボット機構学</a:t>
          </a:r>
          <a:endParaRPr kumimoji="1" lang="ja-JP" altLang="en-US" sz="28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7739" y="1356284"/>
        <a:ext cx="3554384" cy="57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D0077-7B4A-42F8-AEB3-EFDC9075E773}" type="datetimeFigureOut">
              <a:rPr kumimoji="1" lang="ja-JP" altLang="en-US" smtClean="0"/>
              <a:t>2016/10/26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0F604-0C63-4481-8ECF-94F3784B3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762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7AF3135-CBB6-45EF-A949-1B99FADF5790}" type="slidenum">
              <a:rPr lang="en-US" altLang="ja-JP" smtClean="0">
                <a:solidFill>
                  <a:prstClr val="black"/>
                </a:solidFill>
              </a:rPr>
              <a:pPr eaLnBrk="1" hangingPunct="1"/>
              <a:t>7</a:t>
            </a:fld>
            <a:endParaRPr lang="en-US" altLang="ja-JP" dirty="0" smtClean="0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ja-JP" dirty="0" smtClean="0"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7AF3135-CBB6-45EF-A949-1B99FADF5790}" type="slidenum">
              <a:rPr lang="en-US" altLang="ja-JP" smtClean="0">
                <a:solidFill>
                  <a:prstClr val="black"/>
                </a:solidFill>
              </a:rPr>
              <a:pPr eaLnBrk="1" hangingPunct="1"/>
              <a:t>18</a:t>
            </a:fld>
            <a:endParaRPr lang="en-US" altLang="ja-JP" dirty="0" smtClean="0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ja-JP" dirty="0" smtClean="0"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4895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600" dirty="0">
                <a:solidFill>
                  <a:schemeClr val="accent6"/>
                </a:solidFill>
              </a:rPr>
              <a:t>専門</a:t>
            </a:r>
            <a:r>
              <a:rPr lang="ja-JP" altLang="en-US" sz="3600" dirty="0" smtClean="0">
                <a:solidFill>
                  <a:schemeClr val="accent6"/>
                </a:solidFill>
              </a:rPr>
              <a:t>科目「ロボット力学」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レポート用紙・教材のダウンロード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http://edu.katzlab.jp/lec/robo/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2016/10/26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 userDrawn="1"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 userDrawn="1"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第１講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ガイダンス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ip2-bb.sc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547" t="27681" r="10523" b="25511"/>
          <a:stretch/>
        </p:blipFill>
        <p:spPr>
          <a:xfrm>
            <a:off x="395536" y="2335737"/>
            <a:ext cx="5782936" cy="2461415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課題の例　つなげて対戦！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773097" y="2852936"/>
            <a:ext cx="2903359" cy="896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000" dirty="0"/>
              <a:t>どうやって</a:t>
            </a:r>
            <a:r>
              <a:rPr lang="ja-JP" altLang="en-US" sz="4000" dirty="0" smtClean="0"/>
              <a:t>？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5342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35280" cy="685800"/>
          </a:xfrm>
        </p:spPr>
        <p:txBody>
          <a:bodyPr/>
          <a:lstStyle/>
          <a:p>
            <a:r>
              <a:rPr lang="ja-JP" altLang="en-US" dirty="0"/>
              <a:t>授業</a:t>
            </a:r>
            <a:r>
              <a:rPr lang="ja-JP" altLang="en-US" dirty="0" smtClean="0"/>
              <a:t>の続編は・・・吉田研究室へ！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手押し相撲の</a:t>
            </a:r>
            <a:r>
              <a:rPr lang="ja-JP" altLang="en-US" dirty="0" smtClean="0">
                <a:solidFill>
                  <a:srgbClr val="FF0000"/>
                </a:solidFill>
              </a:rPr>
              <a:t>人工知能</a:t>
            </a:r>
            <a:r>
              <a:rPr lang="ja-JP" altLang="en-US" dirty="0" smtClean="0"/>
              <a:t>を開発中！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ja-JP" dirty="0" smtClean="0"/>
          </a:p>
          <a:p>
            <a:r>
              <a:rPr lang="ja-JP" altLang="en-US" dirty="0" smtClean="0"/>
              <a:t>まだ小学生に負ける．今後もっと強くする！</a:t>
            </a:r>
            <a:endParaRPr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71600" y="2156055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/>
              <a:t>現実の手押し相撲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96136" y="25457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</a:rPr>
              <a:t>人工知能</a:t>
            </a:r>
            <a:endParaRPr kumimoji="1" lang="ja-JP" altLang="en-US" sz="2800" dirty="0"/>
          </a:p>
        </p:txBody>
      </p:sp>
      <p:pic>
        <p:nvPicPr>
          <p:cNvPr id="11" name="matsVSohki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20000" contrast="20000"/>
          </a:blip>
          <a:srcRect l="10869" r="16436"/>
          <a:stretch/>
        </p:blipFill>
        <p:spPr bwMode="auto">
          <a:xfrm>
            <a:off x="827584" y="1988840"/>
            <a:ext cx="3459893" cy="356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mp-demo1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7" t="36141" r="11596" b="782"/>
          <a:stretch/>
        </p:blipFill>
        <p:spPr>
          <a:xfrm>
            <a:off x="4572000" y="3176972"/>
            <a:ext cx="3971593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Part 1</a:t>
            </a:r>
            <a:r>
              <a:rPr lang="ja-JP" altLang="en-US" dirty="0" smtClean="0"/>
              <a:t>：　古典機構学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製図用具で運動解析する！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437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古典機構学とは？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定義１：「運動」を作り出すメカニズムの辞典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古典機構学・・・メカ</a:t>
            </a:r>
            <a:r>
              <a:rPr lang="ja-JP" altLang="en-US" dirty="0">
                <a:solidFill>
                  <a:srgbClr val="FF0000"/>
                </a:solidFill>
              </a:rPr>
              <a:t>（機械要素）</a:t>
            </a:r>
            <a:r>
              <a:rPr lang="ja-JP" altLang="en-US" dirty="0" smtClean="0">
                <a:solidFill>
                  <a:srgbClr val="FF0000"/>
                </a:solidFill>
              </a:rPr>
              <a:t>の組合せ方法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dirty="0" smtClean="0"/>
              <a:t>※</a:t>
            </a:r>
            <a:r>
              <a:rPr lang="ja-JP" altLang="en-US" dirty="0"/>
              <a:t>ロボット</a:t>
            </a:r>
            <a:r>
              <a:rPr kumimoji="1" lang="ja-JP" altLang="en-US" dirty="0" smtClean="0"/>
              <a:t>・・・メカ＋電気＋知能の</a:t>
            </a:r>
            <a:r>
              <a:rPr lang="ja-JP" altLang="en-US" dirty="0" smtClean="0"/>
              <a:t>組合せ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定義２：「運動」の解析法</a:t>
            </a:r>
            <a:r>
              <a:rPr kumimoji="1" lang="ja-JP" altLang="en-US" sz="2800" dirty="0" smtClean="0"/>
              <a:t>（力・慣性を無視）</a:t>
            </a:r>
            <a:endParaRPr kumimoji="1" lang="en-US" altLang="ja-JP" sz="2800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古典機構学</a:t>
            </a:r>
            <a:r>
              <a:rPr lang="en-US" altLang="ja-JP" dirty="0" smtClean="0">
                <a:solidFill>
                  <a:srgbClr val="FF0000"/>
                </a:solidFill>
              </a:rPr>
              <a:t>	</a:t>
            </a:r>
            <a:r>
              <a:rPr lang="ja-JP" altLang="en-US" dirty="0">
                <a:solidFill>
                  <a:srgbClr val="FF0000"/>
                </a:solidFill>
              </a:rPr>
              <a:t>・・</a:t>
            </a:r>
            <a:r>
              <a:rPr lang="ja-JP" altLang="en-US" dirty="0" smtClean="0">
                <a:solidFill>
                  <a:srgbClr val="FF0000"/>
                </a:solidFill>
              </a:rPr>
              <a:t>・ 定規とコンパス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ロボット運動学 ・・・ </a:t>
            </a:r>
            <a:r>
              <a:rPr lang="ja-JP" altLang="en-US" dirty="0"/>
              <a:t>ベクトル</a:t>
            </a:r>
            <a:r>
              <a:rPr lang="ja-JP" altLang="en-US" dirty="0" smtClean="0"/>
              <a:t>計算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機械</a:t>
            </a:r>
            <a:r>
              <a:rPr lang="en-US" altLang="ja-JP" dirty="0" smtClean="0"/>
              <a:t>/</a:t>
            </a:r>
            <a:r>
              <a:rPr lang="ja-JP" altLang="en-US" dirty="0" smtClean="0"/>
              <a:t>ロボット力学は＋</a:t>
            </a:r>
            <a:r>
              <a:rPr lang="ja-JP" altLang="en-US" dirty="0"/>
              <a:t>力・</a:t>
            </a:r>
            <a:r>
              <a:rPr lang="ja-JP" altLang="en-US" dirty="0" smtClean="0"/>
              <a:t>慣性</a:t>
            </a:r>
            <a:r>
              <a:rPr lang="ja-JP" altLang="en-US" sz="2400" dirty="0" smtClean="0"/>
              <a:t>（</a:t>
            </a:r>
            <a:r>
              <a:rPr lang="ja-JP" altLang="en-US" sz="2400" dirty="0"/>
              <a:t>運動方程式</a:t>
            </a:r>
            <a:r>
              <a:rPr lang="ja-JP" altLang="en-US" sz="2400" dirty="0" smtClean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9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第２講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 smtClean="0"/>
              <a:t>リンク機構と自由度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5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「機械」にできること？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形状（位置関係）を保つ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力を動きに変える　（逆も）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動き方を変換する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11760" y="3934797"/>
            <a:ext cx="4680520" cy="6463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</a:rPr>
              <a:t>動き・力・位置関係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825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自転車の例</a:t>
            </a:r>
            <a:endParaRPr kumimoji="1" lang="ja-JP" altLang="en-US" dirty="0"/>
          </a:p>
        </p:txBody>
      </p:sp>
      <p:pic>
        <p:nvPicPr>
          <p:cNvPr id="4" name="2009自転車世界選手権タイムトライアル　優勝カンチェッラーラ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95400"/>
            <a:ext cx="6705600" cy="502920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899592" y="2350621"/>
            <a:ext cx="2592288" cy="6463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chemeClr val="tx1"/>
                </a:solidFill>
              </a:rPr>
              <a:t>形状の保持</a:t>
            </a:r>
            <a:endParaRPr kumimoji="1"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592" y="3414761"/>
            <a:ext cx="2592288" cy="6463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</a:rPr>
              <a:t>力</a:t>
            </a:r>
            <a:r>
              <a:rPr kumimoji="1" lang="en-US" altLang="ja-JP" sz="3600" dirty="0" smtClean="0">
                <a:solidFill>
                  <a:schemeClr val="tx1"/>
                </a:solidFill>
                <a:sym typeface="Wingdings" pitchFamily="2" charset="2"/>
              </a:rPr>
              <a:t></a:t>
            </a:r>
            <a:r>
              <a:rPr kumimoji="1" lang="ja-JP" altLang="en-US" sz="3600" dirty="0" smtClean="0">
                <a:solidFill>
                  <a:schemeClr val="tx1"/>
                </a:solidFill>
              </a:rPr>
              <a:t>動き</a:t>
            </a:r>
            <a:endParaRPr kumimoji="1"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9592" y="4510861"/>
            <a:ext cx="2592288" cy="64633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chemeClr val="tx1"/>
                </a:solidFill>
              </a:rPr>
              <a:t>回転</a:t>
            </a:r>
            <a:r>
              <a:rPr lang="en-US" altLang="ja-JP" sz="3600" dirty="0" smtClean="0">
                <a:solidFill>
                  <a:schemeClr val="tx1"/>
                </a:solidFill>
                <a:sym typeface="Wingdings" pitchFamily="2" charset="2"/>
              </a:rPr>
              <a:t></a:t>
            </a:r>
            <a:r>
              <a:rPr lang="ja-JP" altLang="en-US" sz="3600" dirty="0" smtClean="0">
                <a:solidFill>
                  <a:schemeClr val="tx1"/>
                </a:solidFill>
                <a:sym typeface="Wingdings" pitchFamily="2" charset="2"/>
              </a:rPr>
              <a:t>直進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5805264"/>
            <a:ext cx="468052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chemeClr val="tx1"/>
                </a:solidFill>
              </a:rPr>
              <a:t>人が乗らないと倒れる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87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スケルトン図</a:t>
            </a:r>
            <a:r>
              <a:rPr kumimoji="1" lang="ja-JP" altLang="en-US" sz="3600" dirty="0" smtClean="0"/>
              <a:t>（別名：ポンチ絵）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93440"/>
          </a:xfrm>
        </p:spPr>
        <p:txBody>
          <a:bodyPr/>
          <a:lstStyle/>
          <a:p>
            <a:r>
              <a:rPr lang="ja-JP" altLang="ja-JP" dirty="0"/>
              <a:t>いわゆる「線図」のこと</a:t>
            </a:r>
            <a:r>
              <a:rPr lang="ja-JP" altLang="ja-JP" dirty="0" smtClean="0"/>
              <a:t>．</a:t>
            </a:r>
            <a:r>
              <a:rPr lang="ja-JP" altLang="en-US" strike="sngStrike" dirty="0" smtClean="0"/>
              <a:t>製作用</a:t>
            </a: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>
                <a:sym typeface="Wingdings" pitchFamily="2" charset="2"/>
              </a:rPr>
              <a:t>思考用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64520"/>
            <a:ext cx="4006861" cy="29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64904"/>
            <a:ext cx="4248472" cy="345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427984" y="2146424"/>
            <a:ext cx="2160587" cy="44608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ja-JP" dirty="0">
                <a:solidFill>
                  <a:srgbClr val="FF0000"/>
                </a:solidFill>
              </a:rPr>
              <a:t>スケルトン図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988121" y="2146424"/>
            <a:ext cx="143986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ja-JP" dirty="0"/>
              <a:t>図面⇔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55976" y="2134071"/>
            <a:ext cx="4464496" cy="3959225"/>
          </a:xfrm>
          <a:prstGeom prst="roundRect">
            <a:avLst>
              <a:gd name="adj" fmla="val 6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55576" y="5733256"/>
            <a:ext cx="306070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34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sz="1400" dirty="0"/>
              <a:t>信学技報</a:t>
            </a:r>
            <a:r>
              <a:rPr lang="en-US" sz="1400" dirty="0"/>
              <a:t>HIP2005-61(2005-10) </a:t>
            </a:r>
            <a:r>
              <a:rPr lang="ja-JP" sz="1400" dirty="0"/>
              <a:t>より</a:t>
            </a:r>
          </a:p>
        </p:txBody>
      </p:sp>
    </p:spTree>
    <p:extLst>
      <p:ext uri="{BB962C8B-B14F-4D97-AF65-F5344CB8AC3E}">
        <p14:creationId xmlns:p14="http://schemas.microsoft.com/office/powerpoint/2010/main" val="33670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スケルトン図の実例</a:t>
            </a:r>
          </a:p>
        </p:txBody>
      </p:sp>
      <p:pic>
        <p:nvPicPr>
          <p:cNvPr id="3" name="jimetu.m1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40000"/>
          </a:blip>
          <a:srcRect b="6857"/>
          <a:stretch/>
        </p:blipFill>
        <p:spPr>
          <a:xfrm>
            <a:off x="2219739" y="1268760"/>
            <a:ext cx="4728525" cy="3303240"/>
          </a:xfrm>
        </p:spPr>
      </p:pic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467544" y="4725144"/>
            <a:ext cx="8424936" cy="1599456"/>
          </a:xfrm>
        </p:spPr>
        <p:txBody>
          <a:bodyPr>
            <a:normAutofit/>
          </a:bodyPr>
          <a:lstStyle/>
          <a:p>
            <a:r>
              <a:rPr lang="ja-JP" altLang="en-US" dirty="0"/>
              <a:t>現実</a:t>
            </a:r>
            <a:r>
              <a:rPr kumimoji="1" lang="ja-JP" altLang="en-US" dirty="0" smtClean="0"/>
              <a:t>の関節とは，必ずしも対応しない．</a:t>
            </a:r>
            <a:endParaRPr kumimoji="1" lang="en-US" altLang="ja-JP" dirty="0" smtClean="0"/>
          </a:p>
          <a:p>
            <a:r>
              <a:rPr lang="ja-JP" altLang="en-US" dirty="0" smtClean="0"/>
              <a:t>スケルトン図＝モデル（模型）　</a:t>
            </a:r>
            <a:endParaRPr lang="en-US" altLang="ja-JP" dirty="0"/>
          </a:p>
          <a:p>
            <a:r>
              <a:rPr lang="ja-JP" altLang="en-US" dirty="0"/>
              <a:t>ある</a:t>
            </a:r>
            <a:r>
              <a:rPr lang="ja-JP" altLang="en-US" dirty="0" smtClean="0"/>
              <a:t>現実のモデルは，用途ごとに複数あってよい．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162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「運動を作る」ための思考法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773560"/>
          </a:xfrm>
        </p:spPr>
        <p:txBody>
          <a:bodyPr/>
          <a:lstStyle/>
          <a:p>
            <a:r>
              <a:rPr lang="ja-JP" altLang="en-US" dirty="0"/>
              <a:t>「運動の実現」＝「</a:t>
            </a:r>
            <a:r>
              <a:rPr lang="ja-JP" altLang="en-US" dirty="0">
                <a:solidFill>
                  <a:srgbClr val="FF0000"/>
                </a:solidFill>
              </a:rPr>
              <a:t>自由度の制限</a:t>
            </a:r>
            <a:r>
              <a:rPr lang="ja-JP" altLang="en-US" dirty="0"/>
              <a:t>」</a:t>
            </a:r>
          </a:p>
          <a:p>
            <a:r>
              <a:rPr lang="ja-JP" altLang="en-US" dirty="0"/>
              <a:t>自由</a:t>
            </a:r>
            <a:r>
              <a:rPr lang="ja-JP" altLang="en-US" dirty="0" smtClean="0"/>
              <a:t>物体の姿勢＝</a:t>
            </a:r>
            <a:r>
              <a:rPr lang="ja-JP" altLang="en-US" dirty="0"/>
              <a:t>６自由度</a:t>
            </a:r>
          </a:p>
          <a:p>
            <a:pPr lvl="1"/>
            <a:r>
              <a:rPr lang="ja-JP" altLang="en-US" dirty="0" smtClean="0"/>
              <a:t>６つ</a:t>
            </a:r>
            <a:r>
              <a:rPr lang="ja-JP" altLang="en-US" dirty="0"/>
              <a:t>の数値で記録できる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並進３＋回転３．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38" y="2679476"/>
            <a:ext cx="2876550" cy="312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 rot="4620000">
            <a:off x="4659057" y="4363045"/>
            <a:ext cx="719138" cy="898525"/>
          </a:xfrm>
          <a:prstGeom prst="downArrow">
            <a:avLst>
              <a:gd name="adj1" fmla="val 48704"/>
              <a:gd name="adj2" fmla="val 57822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707904" y="3573016"/>
            <a:ext cx="2592288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ja-JP" dirty="0" smtClean="0">
                <a:solidFill>
                  <a:srgbClr val="FF0000"/>
                </a:solidFill>
              </a:rPr>
              <a:t>１</a:t>
            </a:r>
            <a:r>
              <a:rPr lang="ja-JP" dirty="0">
                <a:solidFill>
                  <a:srgbClr val="FF0000"/>
                </a:solidFill>
              </a:rPr>
              <a:t>自由度に制限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42370"/>
            <a:ext cx="3238500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276831" y="5473978"/>
            <a:ext cx="269875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dirty="0">
                <a:solidFill>
                  <a:srgbClr val="FF0000"/>
                </a:solidFill>
              </a:rPr>
              <a:t>直線運動が実現</a:t>
            </a:r>
          </a:p>
        </p:txBody>
      </p:sp>
    </p:spTree>
    <p:extLst>
      <p:ext uri="{BB962C8B-B14F-4D97-AF65-F5344CB8AC3E}">
        <p14:creationId xmlns:p14="http://schemas.microsoft.com/office/powerpoint/2010/main" val="32881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59193"/>
            <a:ext cx="8229600" cy="685800"/>
          </a:xfrm>
        </p:spPr>
        <p:txBody>
          <a:bodyPr/>
          <a:lstStyle/>
          <a:p>
            <a:r>
              <a:rPr kumimoji="1" lang="ja-JP" altLang="en-US" dirty="0" smtClean="0"/>
              <a:t>学習内容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8" name="CustomShape 1"/>
          <p:cNvSpPr/>
          <p:nvPr/>
        </p:nvSpPr>
        <p:spPr>
          <a:xfrm>
            <a:off x="3491880" y="1007992"/>
            <a:ext cx="4392488" cy="5157312"/>
          </a:xfrm>
          <a:prstGeom prst="roundRect">
            <a:avLst>
              <a:gd name="adj" fmla="val 2006"/>
            </a:avLst>
          </a:prstGeom>
          <a:gradFill>
            <a:gsLst>
              <a:gs pos="0">
                <a:srgbClr val="FFFFFF"/>
              </a:gs>
              <a:gs pos="100000">
                <a:srgbClr val="99CCFF">
                  <a:lumMod val="64000"/>
                  <a:lumOff val="36000"/>
                </a:srgbClr>
              </a:gs>
            </a:gsLst>
            <a:lin ang="5400000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9" name="CustomShape 3"/>
          <p:cNvSpPr/>
          <p:nvPr/>
        </p:nvSpPr>
        <p:spPr>
          <a:xfrm>
            <a:off x="863648" y="4607864"/>
            <a:ext cx="1980160" cy="62133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機械</a:t>
            </a:r>
            <a:r>
              <a:rPr lang="ja-JP" altLang="en-US" sz="2400" dirty="0" smtClean="0">
                <a:solidFill>
                  <a:schemeClr val="tx2"/>
                </a:solidFill>
                <a:latin typeface="+mn-ea"/>
              </a:rPr>
              <a:t>力学</a:t>
            </a:r>
            <a:endParaRPr lang="ja-JP" altLang="en-US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851888" y="1367992"/>
            <a:ext cx="2088264" cy="900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古典機構学</a:t>
            </a:r>
            <a:endParaRPr lang="ja-JP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CustomShape 5"/>
          <p:cNvSpPr/>
          <p:nvPr/>
        </p:nvSpPr>
        <p:spPr>
          <a:xfrm>
            <a:off x="863648" y="2879672"/>
            <a:ext cx="1980160" cy="62133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線形</a:t>
            </a:r>
            <a:r>
              <a:rPr lang="ja-JP" altLang="en-US" sz="2400" dirty="0" smtClean="0">
                <a:solidFill>
                  <a:schemeClr val="tx2"/>
                </a:solidFill>
                <a:latin typeface="+mn-ea"/>
              </a:rPr>
              <a:t>代数</a:t>
            </a:r>
            <a:endParaRPr lang="ja-JP" altLang="en-US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" name="CustomShape 6"/>
          <p:cNvSpPr/>
          <p:nvPr/>
        </p:nvSpPr>
        <p:spPr>
          <a:xfrm>
            <a:off x="863648" y="3743768"/>
            <a:ext cx="1980160" cy="62133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微分積分</a:t>
            </a:r>
            <a:endParaRPr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863648" y="5471960"/>
            <a:ext cx="1980160" cy="62133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自動制御</a:t>
            </a:r>
          </a:p>
        </p:txBody>
      </p:sp>
      <p:sp>
        <p:nvSpPr>
          <p:cNvPr id="14" name="CustomShape 8"/>
          <p:cNvSpPr/>
          <p:nvPr/>
        </p:nvSpPr>
        <p:spPr>
          <a:xfrm>
            <a:off x="863648" y="2015576"/>
            <a:ext cx="1980160" cy="62133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初等</a:t>
            </a:r>
            <a:r>
              <a:rPr lang="ja-JP" altLang="en-US" sz="2400" dirty="0" smtClean="0">
                <a:solidFill>
                  <a:schemeClr val="tx2"/>
                </a:solidFill>
                <a:latin typeface="+mn-ea"/>
              </a:rPr>
              <a:t>幾何</a:t>
            </a:r>
            <a:endParaRPr lang="ja-JP" altLang="en-US"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CustomShape 14"/>
          <p:cNvSpPr/>
          <p:nvPr/>
        </p:nvSpPr>
        <p:spPr>
          <a:xfrm>
            <a:off x="3988680" y="2735992"/>
            <a:ext cx="2887576" cy="90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3600" tIns="48600" rIns="93600" bIns="48600" anchor="ctr">
            <a:normAutofit/>
          </a:bodyPr>
          <a:lstStyle/>
          <a:p>
            <a:pPr algn="ctr"/>
            <a:r>
              <a:rPr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ロボット機構学</a:t>
            </a:r>
            <a:endParaRPr lang="en-US" altLang="ja-JP" sz="2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ja-JP" sz="2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(kinematics)</a:t>
            </a:r>
          </a:p>
        </p:txBody>
      </p:sp>
      <p:sp>
        <p:nvSpPr>
          <p:cNvPr id="16" name="CustomShape 15"/>
          <p:cNvSpPr/>
          <p:nvPr/>
        </p:nvSpPr>
        <p:spPr>
          <a:xfrm>
            <a:off x="3988680" y="3861048"/>
            <a:ext cx="2887576" cy="90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ロボット力学</a:t>
            </a:r>
            <a:endParaRPr lang="en-US" altLang="ja-JP" sz="24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ja-JP" sz="24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(dynamics)</a:t>
            </a:r>
            <a:endParaRPr lang="ja-JP" altLang="en-US" sz="24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CustomShape 16"/>
          <p:cNvSpPr/>
          <p:nvPr/>
        </p:nvSpPr>
        <p:spPr>
          <a:xfrm>
            <a:off x="3988680" y="5049280"/>
            <a:ext cx="2887576" cy="9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3600" tIns="48600" rIns="93600" bIns="48600" anchor="ctr"/>
          <a:lstStyle/>
          <a:p>
            <a:pPr algn="ctr"/>
            <a:r>
              <a:rPr lang="ja-JP" altLang="en-US" sz="2400" dirty="0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ロボット制御</a:t>
            </a:r>
            <a:endParaRPr lang="en-US" altLang="ja-JP" sz="2400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ja-JP" sz="2400" dirty="0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(control)</a:t>
            </a:r>
            <a:endParaRPr lang="ja-JP" altLang="en-US" sz="2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Shape 23"/>
          <p:cNvSpPr txBox="1"/>
          <p:nvPr/>
        </p:nvSpPr>
        <p:spPr>
          <a:xfrm>
            <a:off x="6120240" y="1331992"/>
            <a:ext cx="2087640" cy="808200"/>
          </a:xfrm>
          <a:prstGeom prst="rect">
            <a:avLst/>
          </a:prstGeom>
        </p:spPr>
        <p:txBody>
          <a:bodyPr wrap="none" lIns="93600" tIns="48600" rIns="93600" bIns="48600"/>
          <a:lstStyle/>
          <a:p>
            <a:endParaRPr sz="2400" dirty="0">
              <a:latin typeface="+mn-ea"/>
            </a:endParaRPr>
          </a:p>
        </p:txBody>
      </p:sp>
      <p:sp>
        <p:nvSpPr>
          <p:cNvPr id="21" name="TextShape 25"/>
          <p:cNvSpPr txBox="1"/>
          <p:nvPr/>
        </p:nvSpPr>
        <p:spPr>
          <a:xfrm>
            <a:off x="827584" y="1778720"/>
            <a:ext cx="1620000" cy="452880"/>
          </a:xfrm>
          <a:prstGeom prst="rect">
            <a:avLst/>
          </a:prstGeom>
        </p:spPr>
        <p:txBody>
          <a:bodyPr wrap="none" lIns="93600" tIns="48600" rIns="93600" bIns="48600"/>
          <a:lstStyle/>
          <a:p>
            <a:endParaRPr sz="2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" name="Line 26"/>
          <p:cNvSpPr/>
          <p:nvPr/>
        </p:nvSpPr>
        <p:spPr>
          <a:xfrm>
            <a:off x="3671880" y="2483992"/>
            <a:ext cx="4068472" cy="0"/>
          </a:xfrm>
          <a:prstGeom prst="line">
            <a:avLst/>
          </a:prstGeom>
          <a:ln w="7200">
            <a:solidFill>
              <a:srgbClr val="000000"/>
            </a:solidFill>
            <a:round/>
          </a:ln>
        </p:spPr>
      </p:sp>
      <p:sp>
        <p:nvSpPr>
          <p:cNvPr id="6" name="テキスト ボックス 5"/>
          <p:cNvSpPr txBox="1"/>
          <p:nvPr/>
        </p:nvSpPr>
        <p:spPr>
          <a:xfrm>
            <a:off x="7092280" y="3065151"/>
            <a:ext cx="553998" cy="252408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現代の</a:t>
            </a:r>
            <a:r>
              <a:rPr kumimoji="1" lang="ja-JP" altLang="en-US" sz="2400" dirty="0" smtClean="0">
                <a:solidFill>
                  <a:srgbClr val="FF0066"/>
                </a:solidFill>
                <a:latin typeface="+mn-ea"/>
              </a:rPr>
              <a:t>運動構成論</a:t>
            </a:r>
            <a:endParaRPr kumimoji="1" lang="ja-JP" altLang="en-US" sz="2400" dirty="0">
              <a:solidFill>
                <a:srgbClr val="FF0066"/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12160" y="1402493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伝統的な</a:t>
            </a:r>
          </a:p>
          <a:p>
            <a:r>
              <a:rPr lang="ja-JP" altLang="en-US" sz="2400" dirty="0" smtClean="0">
                <a:solidFill>
                  <a:srgbClr val="FF0066"/>
                </a:solidFill>
                <a:latin typeface="+mn-ea"/>
              </a:rPr>
              <a:t>運動</a:t>
            </a:r>
            <a:r>
              <a:rPr lang="ja-JP" altLang="en-US" sz="2400" dirty="0">
                <a:solidFill>
                  <a:srgbClr val="FF0066"/>
                </a:solidFill>
                <a:latin typeface="+mn-ea"/>
              </a:rPr>
              <a:t>構成</a:t>
            </a:r>
            <a:r>
              <a:rPr lang="ja-JP" altLang="en-US" sz="2400" dirty="0" smtClean="0">
                <a:solidFill>
                  <a:srgbClr val="FF0066"/>
                </a:solidFill>
                <a:latin typeface="+mn-ea"/>
              </a:rPr>
              <a:t>論</a:t>
            </a:r>
            <a:endParaRPr lang="ja-JP" altLang="en-US" sz="2400" dirty="0">
              <a:solidFill>
                <a:srgbClr val="FF0066"/>
              </a:solidFill>
              <a:latin typeface="+mn-ea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27340" y="1628800"/>
            <a:ext cx="677108" cy="38433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ja-JP" altLang="en-US" sz="3200" b="1" dirty="0" smtClean="0">
                <a:solidFill>
                  <a:srgbClr val="00B0F0"/>
                </a:solidFill>
              </a:rPr>
              <a:t>広義の「</a:t>
            </a:r>
            <a:r>
              <a:rPr lang="ja-JP" altLang="en-US" sz="3200" b="1" dirty="0">
                <a:solidFill>
                  <a:srgbClr val="FF0066"/>
                </a:solidFill>
              </a:rPr>
              <a:t>ロボット力学</a:t>
            </a:r>
            <a:r>
              <a:rPr lang="ja-JP" altLang="en-US" sz="3200" b="1" dirty="0" smtClean="0">
                <a:solidFill>
                  <a:srgbClr val="00B0F0"/>
                </a:solidFill>
              </a:rPr>
              <a:t>」</a:t>
            </a:r>
            <a:endParaRPr lang="ja-JP" altLang="en-US" sz="3200" dirty="0">
              <a:solidFill>
                <a:srgbClr val="00B0F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27584" y="1412776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  <a:latin typeface="+mn-ea"/>
              </a:rPr>
              <a:t>基礎</a:t>
            </a:r>
            <a:r>
              <a:rPr lang="ja-JP" altLang="en-US" sz="2400" dirty="0" smtClean="0">
                <a:solidFill>
                  <a:schemeClr val="tx2"/>
                </a:solidFill>
                <a:latin typeface="+mn-ea"/>
              </a:rPr>
              <a:t>科目</a:t>
            </a:r>
            <a:endParaRPr lang="ja-JP" altLang="en-US" sz="2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26" name="曲線コネクタ 25"/>
          <p:cNvCxnSpPr>
            <a:stCxn id="14" idx="3"/>
            <a:endCxn id="10" idx="1"/>
          </p:cNvCxnSpPr>
          <p:nvPr/>
        </p:nvCxnSpPr>
        <p:spPr>
          <a:xfrm flipV="1">
            <a:off x="2843808" y="1817992"/>
            <a:ext cx="1008080" cy="508252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線コネクタ 28"/>
          <p:cNvCxnSpPr>
            <a:stCxn id="11" idx="3"/>
            <a:endCxn id="15" idx="1"/>
          </p:cNvCxnSpPr>
          <p:nvPr/>
        </p:nvCxnSpPr>
        <p:spPr>
          <a:xfrm flipV="1">
            <a:off x="2843808" y="3185992"/>
            <a:ext cx="1144872" cy="4348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線コネクタ 31"/>
          <p:cNvCxnSpPr>
            <a:stCxn id="11" idx="1"/>
            <a:endCxn id="14" idx="1"/>
          </p:cNvCxnSpPr>
          <p:nvPr/>
        </p:nvCxnSpPr>
        <p:spPr>
          <a:xfrm rot="10800000">
            <a:off x="863648" y="2326244"/>
            <a:ext cx="12700" cy="864096"/>
          </a:xfrm>
          <a:prstGeom prst="curved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線コネクタ 34"/>
          <p:cNvCxnSpPr>
            <a:stCxn id="13" idx="1"/>
            <a:endCxn id="11" idx="1"/>
          </p:cNvCxnSpPr>
          <p:nvPr/>
        </p:nvCxnSpPr>
        <p:spPr>
          <a:xfrm rot="10800000">
            <a:off x="863648" y="3190340"/>
            <a:ext cx="12700" cy="2592288"/>
          </a:xfrm>
          <a:prstGeom prst="curvedConnector3">
            <a:avLst>
              <a:gd name="adj1" fmla="val 28421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コネクタ 37"/>
          <p:cNvCxnSpPr>
            <a:stCxn id="9" idx="1"/>
            <a:endCxn id="12" idx="1"/>
          </p:cNvCxnSpPr>
          <p:nvPr/>
        </p:nvCxnSpPr>
        <p:spPr>
          <a:xfrm rot="10800000">
            <a:off x="863648" y="4054436"/>
            <a:ext cx="12700" cy="864096"/>
          </a:xfrm>
          <a:prstGeom prst="curvedConnector3">
            <a:avLst>
              <a:gd name="adj1" fmla="val 123157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線コネクタ 41"/>
          <p:cNvCxnSpPr>
            <a:stCxn id="13" idx="1"/>
            <a:endCxn id="12" idx="1"/>
          </p:cNvCxnSpPr>
          <p:nvPr/>
        </p:nvCxnSpPr>
        <p:spPr>
          <a:xfrm rot="10800000">
            <a:off x="863648" y="4054436"/>
            <a:ext cx="12700" cy="1728192"/>
          </a:xfrm>
          <a:prstGeom prst="curvedConnector3">
            <a:avLst>
              <a:gd name="adj1" fmla="val 21789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線コネクタ 51"/>
          <p:cNvCxnSpPr>
            <a:stCxn id="9" idx="3"/>
            <a:endCxn id="16" idx="1"/>
          </p:cNvCxnSpPr>
          <p:nvPr/>
        </p:nvCxnSpPr>
        <p:spPr>
          <a:xfrm flipV="1">
            <a:off x="2843808" y="4311048"/>
            <a:ext cx="1144872" cy="607484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線コネクタ 55"/>
          <p:cNvCxnSpPr>
            <a:stCxn id="13" idx="3"/>
            <a:endCxn id="17" idx="1"/>
          </p:cNvCxnSpPr>
          <p:nvPr/>
        </p:nvCxnSpPr>
        <p:spPr>
          <a:xfrm flipV="1">
            <a:off x="2843808" y="5499280"/>
            <a:ext cx="1144872" cy="283348"/>
          </a:xfrm>
          <a:prstGeom prst="curved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曲線コネクタ 60"/>
          <p:cNvCxnSpPr>
            <a:stCxn id="15" idx="1"/>
            <a:endCxn id="10" idx="1"/>
          </p:cNvCxnSpPr>
          <p:nvPr/>
        </p:nvCxnSpPr>
        <p:spPr>
          <a:xfrm rot="10800000">
            <a:off x="3851888" y="1817992"/>
            <a:ext cx="136792" cy="1368000"/>
          </a:xfrm>
          <a:prstGeom prst="curvedConnector3">
            <a:avLst>
              <a:gd name="adj1" fmla="val 26711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42" y="2708920"/>
            <a:ext cx="2284580" cy="322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参考図書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伊藤</a:t>
            </a:r>
            <a:r>
              <a:rPr lang="ja-JP" altLang="en-US" dirty="0"/>
              <a:t>「メカニズムの事典」（理工学社）</a:t>
            </a:r>
          </a:p>
          <a:p>
            <a:r>
              <a:rPr lang="ja-JP" altLang="en-US" dirty="0" smtClean="0"/>
              <a:t>安田</a:t>
            </a:r>
            <a:r>
              <a:rPr lang="ja-JP" altLang="en-US" dirty="0"/>
              <a:t>「機構学」（コロナ社）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14" y="2708920"/>
            <a:ext cx="3227422" cy="322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5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機素（</a:t>
            </a:r>
            <a:r>
              <a:rPr lang="en-US" altLang="ja-JP" dirty="0"/>
              <a:t>machine element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36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定義</a:t>
            </a:r>
            <a:r>
              <a:rPr lang="ja-JP" altLang="en-US" dirty="0" smtClean="0"/>
              <a:t>： 一体</a:t>
            </a:r>
            <a:r>
              <a:rPr lang="ja-JP" altLang="en-US" dirty="0"/>
              <a:t>で運動する（とみなす）部品の</a:t>
            </a:r>
            <a:r>
              <a:rPr lang="ja-JP" altLang="en-US" dirty="0" smtClean="0"/>
              <a:t>単位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394" y="1988840"/>
            <a:ext cx="5868838" cy="253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47378" y="2232025"/>
            <a:ext cx="2517775" cy="1617663"/>
            <a:chOff x="884" y="1406"/>
            <a:chExt cx="1586" cy="1019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884" y="2200"/>
              <a:ext cx="226" cy="226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998" y="1518"/>
              <a:ext cx="1360" cy="795"/>
            </a:xfrm>
            <a:prstGeom prst="line">
              <a:avLst/>
            </a:prstGeom>
            <a:noFill/>
            <a:ln w="720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245" y="1406"/>
              <a:ext cx="226" cy="226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2987353" y="2232025"/>
            <a:ext cx="2517775" cy="1798638"/>
            <a:chOff x="2358" y="1406"/>
            <a:chExt cx="1586" cy="1133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358" y="1406"/>
              <a:ext cx="226" cy="226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472" y="1519"/>
              <a:ext cx="1360" cy="906"/>
            </a:xfrm>
            <a:prstGeom prst="line">
              <a:avLst/>
            </a:prstGeom>
            <a:noFill/>
            <a:ln w="720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3719" y="2313"/>
              <a:ext cx="226" cy="226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323528" y="4509120"/>
            <a:ext cx="2517775" cy="1617663"/>
            <a:chOff x="680" y="2948"/>
            <a:chExt cx="1586" cy="1019"/>
          </a:xfrm>
        </p:grpSpPr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80" y="3742"/>
              <a:ext cx="226" cy="226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794" y="3060"/>
              <a:ext cx="1360" cy="795"/>
            </a:xfrm>
            <a:prstGeom prst="line">
              <a:avLst/>
            </a:prstGeom>
            <a:noFill/>
            <a:ln w="720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2041" y="2948"/>
              <a:ext cx="226" cy="226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3168328" y="4688508"/>
            <a:ext cx="2517775" cy="1798637"/>
            <a:chOff x="2472" y="3061"/>
            <a:chExt cx="1586" cy="1133"/>
          </a:xfrm>
        </p:grpSpPr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2472" y="3061"/>
              <a:ext cx="226" cy="226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585" y="3175"/>
              <a:ext cx="1360" cy="906"/>
            </a:xfrm>
            <a:prstGeom prst="line">
              <a:avLst/>
            </a:prstGeom>
            <a:noFill/>
            <a:ln w="720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3832" y="3969"/>
              <a:ext cx="226" cy="226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368103" y="5355258"/>
            <a:ext cx="143986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機素</a:t>
            </a:r>
            <a:r>
              <a:rPr lang="en-US">
                <a:latin typeface="IPA モナー Pゴシック" charset="-128"/>
                <a:ea typeface="IPA モナー Pゴシック" charset="-128"/>
              </a:rPr>
              <a:t>1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023866" y="5463208"/>
            <a:ext cx="14398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機素</a:t>
            </a:r>
            <a:r>
              <a:rPr lang="en-US">
                <a:latin typeface="IPA モナー Pゴシック" charset="-128"/>
                <a:ea typeface="IPA モナー Pゴシック" charset="-128"/>
              </a:rPr>
              <a:t>2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5327328" y="5136183"/>
            <a:ext cx="18002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機素</a:t>
            </a:r>
            <a:r>
              <a:rPr lang="en-US" dirty="0">
                <a:latin typeface="IPA モナー Pゴシック" charset="-128"/>
                <a:ea typeface="IPA モナー Pゴシック" charset="-128"/>
              </a:rPr>
              <a:t>n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4789959" y="5229845"/>
            <a:ext cx="71596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/>
          <a:p>
            <a:pPr algn="ctr">
              <a:lnSpc>
                <a:spcPct val="84000"/>
              </a:lnSpc>
            </a:pPr>
            <a:r>
              <a:rPr lang="ja-JP" dirty="0">
                <a:solidFill>
                  <a:srgbClr val="000000"/>
                </a:solidFill>
                <a:latin typeface="IPA モナー Pゴシック" charset="-128"/>
                <a:ea typeface="IPA モナー Pゴシック" charset="-128"/>
              </a:rPr>
              <a:t>・・・</a:t>
            </a: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H="1">
            <a:off x="1582416" y="3060700"/>
            <a:ext cx="363537" cy="2339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4103366" y="3060700"/>
            <a:ext cx="1587" cy="2339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732240" y="2402471"/>
            <a:ext cx="24117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ja-JP" sz="2800" dirty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機素</a:t>
            </a:r>
            <a:r>
              <a:rPr lang="ja-JP" altLang="ja-JP" sz="2800" dirty="0" smtClean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内部</a:t>
            </a:r>
            <a:r>
              <a:rPr lang="ja-JP" altLang="en-US" sz="2800" dirty="0" smtClean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で</a:t>
            </a:r>
            <a:endParaRPr lang="ja-JP" altLang="ja-JP" sz="2800" dirty="0">
              <a:solidFill>
                <a:srgbClr val="FF6633"/>
              </a:solidFill>
              <a:latin typeface="IPA モナー ゴシック" charset="-128"/>
              <a:ea typeface="IPA モナー ゴシック" charset="-128"/>
            </a:endParaRPr>
          </a:p>
          <a:p>
            <a:r>
              <a:rPr lang="ja-JP" altLang="ja-JP" sz="2800" dirty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骨と</a:t>
            </a:r>
            <a:r>
              <a:rPr lang="ja-JP" altLang="ja-JP" sz="2800" dirty="0" smtClean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肉は</a:t>
            </a:r>
            <a:endParaRPr lang="ja-JP" altLang="ja-JP" sz="2800" dirty="0">
              <a:solidFill>
                <a:srgbClr val="FF6633"/>
              </a:solidFill>
              <a:latin typeface="IPA モナー ゴシック" charset="-128"/>
              <a:ea typeface="IPA モナー ゴシック" charset="-128"/>
            </a:endParaRPr>
          </a:p>
          <a:p>
            <a:r>
              <a:rPr lang="ja-JP" altLang="ja-JP" sz="2800" dirty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違う</a:t>
            </a:r>
            <a:r>
              <a:rPr lang="ja-JP" altLang="ja-JP" sz="2800" dirty="0" smtClean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運動</a:t>
            </a:r>
            <a:r>
              <a:rPr lang="ja-JP" altLang="en-US" sz="2800" dirty="0" smtClean="0">
                <a:solidFill>
                  <a:srgbClr val="FF6633"/>
                </a:solidFill>
                <a:latin typeface="IPA モナー ゴシック" charset="-128"/>
                <a:ea typeface="IPA モナー ゴシック" charset="-128"/>
              </a:rPr>
              <a:t>！</a:t>
            </a:r>
            <a:endParaRPr lang="ja-JP" altLang="ja-JP" sz="2800" dirty="0">
              <a:solidFill>
                <a:srgbClr val="FF6633"/>
              </a:solidFill>
              <a:latin typeface="IPA モナー ゴシック" charset="-128"/>
              <a:ea typeface="IPA モナー 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47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対偶（</a:t>
            </a:r>
            <a:r>
              <a:rPr lang="en-US" altLang="ja-JP" dirty="0"/>
              <a:t>pair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21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定義： 互い接触し，相対運動する機素の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ペア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4757906" y="2101850"/>
            <a:ext cx="4248472" cy="2649538"/>
          </a:xfrm>
          <a:prstGeom prst="roundRect">
            <a:avLst>
              <a:gd name="adj" fmla="val 56"/>
            </a:avLst>
          </a:prstGeom>
          <a:solidFill>
            <a:srgbClr val="FFFFFF">
              <a:alpha val="7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938757" y="2192338"/>
            <a:ext cx="38957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「回り対偶（</a:t>
            </a:r>
            <a:r>
              <a:rPr lang="en-US">
                <a:latin typeface="IPA モナー Pゴシック" charset="-128"/>
                <a:ea typeface="IPA モナー Pゴシック" charset="-128"/>
              </a:rPr>
              <a:t>turning pair</a:t>
            </a:r>
            <a:r>
              <a:rPr lang="ja-JP">
                <a:latin typeface="IPA モナー Pゴシック" charset="-128"/>
                <a:ea typeface="IPA モナー Pゴシック" charset="-128"/>
              </a:rPr>
              <a:t>）」</a:t>
            </a:r>
          </a:p>
        </p:txBody>
      </p: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5046707" y="2495550"/>
            <a:ext cx="3598863" cy="2214563"/>
            <a:chOff x="3515" y="1572"/>
            <a:chExt cx="2267" cy="1395"/>
          </a:xfrm>
        </p:grpSpPr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3515" y="2045"/>
              <a:ext cx="1179" cy="686"/>
              <a:chOff x="3515" y="2045"/>
              <a:chExt cx="1179" cy="686"/>
            </a:xfrm>
          </p:grpSpPr>
          <p:sp>
            <p:nvSpPr>
              <p:cNvPr id="19" name="Line 24"/>
              <p:cNvSpPr>
                <a:spLocks noChangeShapeType="1"/>
              </p:cNvSpPr>
              <p:nvPr/>
            </p:nvSpPr>
            <p:spPr bwMode="auto">
              <a:xfrm flipV="1">
                <a:off x="3515" y="2045"/>
                <a:ext cx="1179" cy="686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4581" y="1933"/>
              <a:ext cx="1201" cy="835"/>
              <a:chOff x="4581" y="1933"/>
              <a:chExt cx="1201" cy="835"/>
            </a:xfrm>
          </p:grpSpPr>
          <p:sp>
            <p:nvSpPr>
              <p:cNvPr id="15" name="Line 26"/>
              <p:cNvSpPr>
                <a:spLocks noChangeShapeType="1"/>
              </p:cNvSpPr>
              <p:nvPr/>
            </p:nvSpPr>
            <p:spPr bwMode="auto">
              <a:xfrm>
                <a:off x="4694" y="2046"/>
                <a:ext cx="1088" cy="722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6" name="Group 27"/>
              <p:cNvGrpSpPr>
                <a:grpSpLocks/>
              </p:cNvGrpSpPr>
              <p:nvPr/>
            </p:nvGrpSpPr>
            <p:grpSpPr bwMode="auto">
              <a:xfrm>
                <a:off x="4581" y="1933"/>
                <a:ext cx="226" cy="225"/>
                <a:chOff x="4581" y="1933"/>
                <a:chExt cx="226" cy="225"/>
              </a:xfrm>
            </p:grpSpPr>
            <p:sp>
              <p:nvSpPr>
                <p:cNvPr id="17" name="Oval 28"/>
                <p:cNvSpPr>
                  <a:spLocks noChangeArrowheads="1"/>
                </p:cNvSpPr>
                <p:nvPr/>
              </p:nvSpPr>
              <p:spPr bwMode="auto">
                <a:xfrm>
                  <a:off x="4581" y="1933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8" name="Oval 29"/>
                <p:cNvSpPr>
                  <a:spLocks noChangeArrowheads="1"/>
                </p:cNvSpPr>
                <p:nvPr/>
              </p:nvSpPr>
              <p:spPr bwMode="auto">
                <a:xfrm>
                  <a:off x="4649" y="2001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3810" y="2497"/>
              <a:ext cx="793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101448" rIns="90000" bIns="45000"/>
            <a:lstStyle>
              <a:lvl1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ja-JP">
                  <a:latin typeface="IPA モナー Pゴシック" charset="-128"/>
                  <a:ea typeface="IPA モナー Pゴシック" charset="-128"/>
                </a:rPr>
                <a:t>機素</a:t>
              </a:r>
              <a:r>
                <a:rPr lang="en-US">
                  <a:latin typeface="IPA モナー Pゴシック" charset="-128"/>
                  <a:ea typeface="IPA モナー Pゴシック" charset="-128"/>
                </a:rPr>
                <a:t>1</a:t>
              </a:r>
            </a:p>
          </p:txBody>
        </p:sp>
        <p:sp>
          <p:nvSpPr>
            <p:cNvPr id="13" name="Text Box 31"/>
            <p:cNvSpPr txBox="1">
              <a:spLocks noChangeArrowheads="1"/>
            </p:cNvSpPr>
            <p:nvPr/>
          </p:nvSpPr>
          <p:spPr bwMode="auto">
            <a:xfrm>
              <a:off x="4717" y="2531"/>
              <a:ext cx="90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101448" rIns="90000" bIns="45000"/>
            <a:lstStyle>
              <a:lvl1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ja-JP" dirty="0">
                  <a:latin typeface="IPA モナー Pゴシック" charset="-128"/>
                  <a:ea typeface="IPA モナー Pゴシック" charset="-128"/>
                </a:rPr>
                <a:t>機素</a:t>
              </a:r>
              <a:r>
                <a:rPr lang="en-US" dirty="0">
                  <a:latin typeface="IPA モナー Pゴシック" charset="-128"/>
                  <a:ea typeface="IPA モナー Pゴシック" charset="-128"/>
                </a:rPr>
                <a:t>2</a:t>
              </a: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1" y="1572"/>
              <a:ext cx="929" cy="563"/>
            </a:xfrm>
            <a:custGeom>
              <a:avLst/>
              <a:gdLst>
                <a:gd name="T0" fmla="*/ 1000 w 4101"/>
                <a:gd name="T1" fmla="*/ 2488 h 2489"/>
                <a:gd name="T2" fmla="*/ 3000 w 4101"/>
                <a:gd name="T3" fmla="*/ 2488 h 2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01" h="2489">
                  <a:moveTo>
                    <a:pt x="1000" y="2488"/>
                  </a:moveTo>
                  <a:cubicBezTo>
                    <a:pt x="0" y="0"/>
                    <a:pt x="4100" y="99"/>
                    <a:pt x="3000" y="2488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2101850"/>
            <a:ext cx="4481314" cy="2649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2022842" y="2998838"/>
            <a:ext cx="1582936" cy="1019126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365418" y="2997248"/>
            <a:ext cx="1657424" cy="1020715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843455" y="2819450"/>
            <a:ext cx="358775" cy="358775"/>
            <a:chOff x="1633" y="1551"/>
            <a:chExt cx="226" cy="226"/>
          </a:xfrm>
        </p:grpSpPr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1633" y="1551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1701" y="1619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8" name="Oval 11"/>
          <p:cNvSpPr>
            <a:spLocks noChangeArrowheads="1"/>
          </p:cNvSpPr>
          <p:nvPr/>
        </p:nvSpPr>
        <p:spPr bwMode="auto">
          <a:xfrm>
            <a:off x="3426390" y="3853313"/>
            <a:ext cx="358775" cy="358775"/>
          </a:xfrm>
          <a:prstGeom prst="ellipse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179512" y="3847585"/>
            <a:ext cx="358775" cy="358775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43608" y="5199699"/>
            <a:ext cx="6906058" cy="6610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 altLang="ja-JP" sz="4400" dirty="0">
                <a:solidFill>
                  <a:srgbClr val="FF6633"/>
                </a:solidFill>
                <a:latin typeface="IPA モナー Pゴシック" charset="-128"/>
                <a:ea typeface="IPA モナー Pゴシック" charset="-128"/>
              </a:rPr>
              <a:t>☆ </a:t>
            </a:r>
            <a:r>
              <a:rPr lang="ja-JP" altLang="ja-JP" sz="4400" dirty="0">
                <a:latin typeface="IPA モナー Pゴシック" charset="-128"/>
                <a:ea typeface="IPA モナー Pゴシック" charset="-128"/>
              </a:rPr>
              <a:t>対偶の組み合せ</a:t>
            </a:r>
            <a:r>
              <a:rPr lang="en-US" altLang="ja-JP" sz="4400" dirty="0">
                <a:latin typeface="IPA モナー Pゴシック" charset="-128"/>
                <a:ea typeface="IPA モナー Pゴシック" charset="-128"/>
              </a:rPr>
              <a:t> ＝ </a:t>
            </a:r>
            <a:r>
              <a:rPr lang="en-US" altLang="ja-JP" sz="4400" dirty="0" err="1" smtClean="0">
                <a:latin typeface="IPA モナー Pゴシック" charset="-128"/>
                <a:ea typeface="IPA モナー Pゴシック" charset="-128"/>
              </a:rPr>
              <a:t>機構</a:t>
            </a:r>
            <a:endParaRPr lang="en-US" altLang="ja-JP" sz="4400" dirty="0">
              <a:latin typeface="IPA モナー Pゴシック" charset="-128"/>
              <a:ea typeface="IPA モナー P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228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自由度の定義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dirty="0"/>
              <a:t>定義（対偶の自由度）：</a:t>
            </a:r>
          </a:p>
          <a:p>
            <a:pPr lvl="1">
              <a:lnSpc>
                <a:spcPct val="150000"/>
              </a:lnSpc>
            </a:pPr>
            <a:r>
              <a:rPr lang="ja-JP" altLang="en-US" dirty="0"/>
              <a:t>対偶の</a:t>
            </a:r>
            <a:r>
              <a:rPr lang="ja-JP" altLang="en-US" dirty="0">
                <a:solidFill>
                  <a:srgbClr val="0070C0"/>
                </a:solidFill>
              </a:rPr>
              <a:t>相対姿勢</a:t>
            </a:r>
            <a:r>
              <a:rPr lang="ja-JP" altLang="en-US" dirty="0"/>
              <a:t>を表す</a:t>
            </a:r>
            <a:r>
              <a:rPr lang="ja-JP" altLang="en-US" dirty="0" smtClean="0"/>
              <a:t>のに必要</a:t>
            </a:r>
            <a:r>
              <a:rPr lang="ja-JP" altLang="en-US" dirty="0"/>
              <a:t>な変数の</a:t>
            </a:r>
            <a:r>
              <a:rPr lang="ja-JP" altLang="en-US" dirty="0" smtClean="0"/>
              <a:t>個数</a:t>
            </a:r>
            <a:endParaRPr lang="ja-JP" altLang="en-US" dirty="0"/>
          </a:p>
          <a:p>
            <a:pPr>
              <a:lnSpc>
                <a:spcPct val="150000"/>
              </a:lnSpc>
            </a:pPr>
            <a:r>
              <a:rPr lang="ja-JP" altLang="en-US" dirty="0"/>
              <a:t>定義（機構の自由度）：</a:t>
            </a:r>
          </a:p>
          <a:p>
            <a:pPr lvl="1">
              <a:lnSpc>
                <a:spcPct val="150000"/>
              </a:lnSpc>
            </a:pPr>
            <a:r>
              <a:rPr lang="ja-JP" altLang="en-US" dirty="0">
                <a:solidFill>
                  <a:srgbClr val="FF0000"/>
                </a:solidFill>
              </a:rPr>
              <a:t>ある機素を空間に固定</a:t>
            </a:r>
            <a:r>
              <a:rPr lang="ja-JP" altLang="en-US" dirty="0"/>
              <a:t>したとき・・・</a:t>
            </a:r>
          </a:p>
          <a:p>
            <a:pPr lvl="1">
              <a:lnSpc>
                <a:spcPct val="150000"/>
              </a:lnSpc>
            </a:pPr>
            <a:r>
              <a:rPr lang="ja-JP" altLang="en-US" dirty="0"/>
              <a:t>機構の</a:t>
            </a:r>
            <a:r>
              <a:rPr lang="ja-JP" altLang="en-US" dirty="0">
                <a:solidFill>
                  <a:srgbClr val="FF0000"/>
                </a:solidFill>
              </a:rPr>
              <a:t>絶対姿勢</a:t>
            </a:r>
            <a:r>
              <a:rPr lang="ja-JP" altLang="en-US" dirty="0"/>
              <a:t>を表す</a:t>
            </a:r>
            <a:r>
              <a:rPr lang="ja-JP" altLang="en-US" dirty="0" smtClean="0"/>
              <a:t>のに必要</a:t>
            </a:r>
            <a:r>
              <a:rPr lang="ja-JP" altLang="en-US" dirty="0"/>
              <a:t>な変数の個数</a:t>
            </a:r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9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1619672" y="1412776"/>
            <a:ext cx="5760640" cy="17281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回り対偶（</a:t>
            </a:r>
            <a:r>
              <a:rPr lang="en-US" altLang="ja-JP" dirty="0"/>
              <a:t>turning pair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648072"/>
          </a:xfrm>
        </p:spPr>
        <p:txBody>
          <a:bodyPr/>
          <a:lstStyle/>
          <a:p>
            <a:r>
              <a:rPr kumimoji="1" lang="ja-JP" altLang="en-US" dirty="0" smtClean="0"/>
              <a:t>ボールベアリング（玉軸受）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619672" y="1412776"/>
            <a:ext cx="1728192" cy="57606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自由度 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915816" y="1900561"/>
            <a:ext cx="1657424" cy="968861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574828" y="1902149"/>
            <a:ext cx="1474787" cy="982468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4393853" y="1722760"/>
            <a:ext cx="358775" cy="358775"/>
            <a:chOff x="3061" y="1066"/>
            <a:chExt cx="226" cy="226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061" y="1066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129" y="1134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169890" y="2622873"/>
            <a:ext cx="12604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機素</a:t>
            </a:r>
            <a:r>
              <a:rPr lang="en-US">
                <a:latin typeface="IPA モナー Pゴシック" charset="-128"/>
                <a:ea typeface="IPA モナー Pゴシック" charset="-128"/>
              </a:rPr>
              <a:t>1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499992" y="2620343"/>
            <a:ext cx="14398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機素</a:t>
            </a:r>
            <a:r>
              <a:rPr lang="en-US" dirty="0">
                <a:latin typeface="IPA モナー Pゴシック" charset="-128"/>
                <a:ea typeface="IPA モナー Pゴシック" charset="-128"/>
              </a:rPr>
              <a:t>2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29" y="4207170"/>
            <a:ext cx="2272047" cy="221878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59260"/>
            <a:ext cx="2122068" cy="2122068"/>
          </a:xfrm>
          <a:prstGeom prst="rect">
            <a:avLst/>
          </a:prstGeom>
        </p:spPr>
      </p:pic>
      <p:sp>
        <p:nvSpPr>
          <p:cNvPr id="20" name="円弧 19"/>
          <p:cNvSpPr/>
          <p:nvPr/>
        </p:nvSpPr>
        <p:spPr>
          <a:xfrm>
            <a:off x="4230730" y="1557248"/>
            <a:ext cx="685020" cy="686625"/>
          </a:xfrm>
          <a:prstGeom prst="arc">
            <a:avLst>
              <a:gd name="adj1" fmla="val 9865083"/>
              <a:gd name="adj2" fmla="val 845439"/>
            </a:avLst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球面対偶（</a:t>
            </a:r>
            <a:r>
              <a:rPr lang="en-US" altLang="ja-JP" dirty="0"/>
              <a:t>spherical pair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09080" y="1306636"/>
            <a:ext cx="4176464" cy="26662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059832" y="1306636"/>
            <a:ext cx="1728192" cy="57606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自由度 ３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395536" y="1340768"/>
            <a:ext cx="4318000" cy="2338388"/>
          </a:xfrm>
          <a:prstGeom prst="roundRect">
            <a:avLst>
              <a:gd name="adj" fmla="val 6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 rot="17400000">
            <a:off x="809874" y="1567781"/>
            <a:ext cx="596900" cy="609600"/>
          </a:xfrm>
          <a:custGeom>
            <a:avLst/>
            <a:gdLst>
              <a:gd name="G0" fmla="+- 10800 0 0"/>
              <a:gd name="G1" fmla="+- 9838708 0 0"/>
              <a:gd name="G2" fmla="+- 0 0 9838708"/>
              <a:gd name="T0" fmla="*/ 0 256 1"/>
              <a:gd name="T1" fmla="*/ 180 256 1"/>
              <a:gd name="G3" fmla="+- 9838708 T0 T1"/>
              <a:gd name="T2" fmla="*/ 0 256 1"/>
              <a:gd name="T3" fmla="*/ 90 256 1"/>
              <a:gd name="G4" fmla="+- 9838708 T2 T3"/>
              <a:gd name="G5" fmla="*/ G4 2 1"/>
              <a:gd name="T4" fmla="*/ 90 256 1"/>
              <a:gd name="T5" fmla="*/ 0 256 1"/>
              <a:gd name="G6" fmla="+- 9838708 T4 T5"/>
              <a:gd name="G7" fmla="*/ G6 2 1"/>
              <a:gd name="G8" fmla="abs 983870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800"/>
              <a:gd name="G18" fmla="*/ 10800 1 2"/>
              <a:gd name="G19" fmla="+- G18 5400 0"/>
              <a:gd name="G20" fmla="cos G19 9838708"/>
              <a:gd name="G21" fmla="sin G19 9838708"/>
              <a:gd name="G22" fmla="+- G20 10800 0"/>
              <a:gd name="G23" fmla="+- G21 10800 0"/>
              <a:gd name="G24" fmla="+- 10800 0 G20"/>
              <a:gd name="G25" fmla="+- 10800 10800 0"/>
              <a:gd name="G26" fmla="?: G9 G17 G25"/>
              <a:gd name="G27" fmla="?: G9 0 21600"/>
              <a:gd name="G28" fmla="cos 10800 9838708"/>
              <a:gd name="G29" fmla="sin 10800 9838708"/>
              <a:gd name="G30" fmla="sin 10800 9838708"/>
              <a:gd name="G31" fmla="+- G28 10800 0"/>
              <a:gd name="G32" fmla="+- G29 10800 0"/>
              <a:gd name="G33" fmla="+- G30 10800 0"/>
              <a:gd name="G34" fmla="?: G4 0 G31"/>
              <a:gd name="G35" fmla="?: 9838708 G34 0"/>
              <a:gd name="G36" fmla="?: G6 G35 G31"/>
              <a:gd name="G37" fmla="+- 21600 0 G36"/>
              <a:gd name="G38" fmla="?: G4 0 G33"/>
              <a:gd name="G39" fmla="?: 983870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435 w 21600"/>
              <a:gd name="T15" fmla="*/ 16179 h 21600"/>
              <a:gd name="T16" fmla="*/ 10800 w 21600"/>
              <a:gd name="T17" fmla="*/ 0 h 21600"/>
              <a:gd name="T18" fmla="*/ 20165 w 21600"/>
              <a:gd name="T19" fmla="*/ 16179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435" y="16179"/>
                </a:moveTo>
                <a:cubicBezTo>
                  <a:pt x="494" y="14542"/>
                  <a:pt x="0" y="12687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2687"/>
                  <a:pt x="21105" y="14542"/>
                  <a:pt x="20164" y="16179"/>
                </a:cubicBezTo>
                <a:cubicBezTo>
                  <a:pt x="21105" y="14542"/>
                  <a:pt x="21600" y="12687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2687"/>
                  <a:pt x="494" y="14542"/>
                  <a:pt x="1435" y="16179"/>
                </a:cubicBezTo>
                <a:close/>
              </a:path>
            </a:pathLst>
          </a:custGeom>
          <a:solidFill>
            <a:srgbClr val="99CCFF"/>
          </a:solidFill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3095874" y="2385343"/>
            <a:ext cx="682625" cy="1079500"/>
          </a:xfrm>
          <a:custGeom>
            <a:avLst/>
            <a:gdLst>
              <a:gd name="T0" fmla="*/ 898 w 1899"/>
              <a:gd name="T1" fmla="*/ 0 h 3001"/>
              <a:gd name="T2" fmla="*/ 0 w 1899"/>
              <a:gd name="T3" fmla="*/ 3000 h 30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99" h="3001">
                <a:moveTo>
                  <a:pt x="898" y="0"/>
                </a:moveTo>
                <a:cubicBezTo>
                  <a:pt x="1898" y="1500"/>
                  <a:pt x="1500" y="3000"/>
                  <a:pt x="0" y="30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2879974" y="2385343"/>
            <a:ext cx="1258888" cy="719138"/>
          </a:xfrm>
          <a:custGeom>
            <a:avLst/>
            <a:gdLst>
              <a:gd name="T0" fmla="*/ 2502 w 3503"/>
              <a:gd name="T1" fmla="*/ 0 h 2001"/>
              <a:gd name="T2" fmla="*/ 0 w 3503"/>
              <a:gd name="T3" fmla="*/ 2000 h 20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03" h="2001">
                <a:moveTo>
                  <a:pt x="2502" y="0"/>
                </a:moveTo>
                <a:cubicBezTo>
                  <a:pt x="3502" y="1500"/>
                  <a:pt x="1500" y="2000"/>
                  <a:pt x="0" y="20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2037011" y="1917031"/>
            <a:ext cx="1042988" cy="1258888"/>
          </a:xfrm>
          <a:custGeom>
            <a:avLst/>
            <a:gdLst>
              <a:gd name="T0" fmla="*/ 1200 w 2901"/>
              <a:gd name="T1" fmla="*/ 0 h 3501"/>
              <a:gd name="T2" fmla="*/ 0 w 2901"/>
              <a:gd name="T3" fmla="*/ 1700 h 3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01" h="3501">
                <a:moveTo>
                  <a:pt x="1200" y="0"/>
                </a:moveTo>
                <a:cubicBezTo>
                  <a:pt x="2900" y="700"/>
                  <a:pt x="1200" y="3500"/>
                  <a:pt x="0" y="17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2556124" y="2421856"/>
            <a:ext cx="177800" cy="1778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908299" y="1648743"/>
            <a:ext cx="2579688" cy="1257300"/>
            <a:chOff x="1162" y="1214"/>
            <a:chExt cx="1625" cy="792"/>
          </a:xfrm>
        </p:grpSpPr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293" y="1345"/>
              <a:ext cx="1495" cy="66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7" name="Group 19"/>
            <p:cNvGrpSpPr>
              <a:grpSpLocks/>
            </p:cNvGrpSpPr>
            <p:nvPr/>
          </p:nvGrpSpPr>
          <p:grpSpPr bwMode="auto">
            <a:xfrm>
              <a:off x="1162" y="1214"/>
              <a:ext cx="261" cy="261"/>
              <a:chOff x="1162" y="1214"/>
              <a:chExt cx="261" cy="261"/>
            </a:xfrm>
          </p:grpSpPr>
          <p:sp>
            <p:nvSpPr>
              <p:cNvPr id="18" name="Oval 20"/>
              <p:cNvSpPr>
                <a:spLocks noChangeArrowheads="1"/>
              </p:cNvSpPr>
              <p:nvPr/>
            </p:nvSpPr>
            <p:spPr bwMode="auto">
              <a:xfrm rot="21000000">
                <a:off x="1179" y="1233"/>
                <a:ext cx="226" cy="226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3778499" y="2880643"/>
            <a:ext cx="9144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511" rIns="0" bIns="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Aft>
                <a:spcPts val="1425"/>
              </a:spcAft>
            </a:pPr>
            <a:endParaRPr lang="ja-JP" sz="3200" dirty="0">
              <a:latin typeface="IPA モナー Pゴシック" charset="-128"/>
              <a:ea typeface="IPA モナー Pゴシック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482" y="1340768"/>
            <a:ext cx="3791982" cy="2661199"/>
          </a:xfrm>
          <a:prstGeom prst="rect">
            <a:avLst/>
          </a:prstGeom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 rot="17400000">
            <a:off x="6178129" y="2725970"/>
            <a:ext cx="598487" cy="611187"/>
          </a:xfrm>
          <a:custGeom>
            <a:avLst/>
            <a:gdLst>
              <a:gd name="G0" fmla="+- 10800 0 0"/>
              <a:gd name="G1" fmla="+- 9838708 0 0"/>
              <a:gd name="G2" fmla="+- 0 0 9838708"/>
              <a:gd name="T0" fmla="*/ 0 256 1"/>
              <a:gd name="T1" fmla="*/ 180 256 1"/>
              <a:gd name="G3" fmla="+- 9838708 T0 T1"/>
              <a:gd name="T2" fmla="*/ 0 256 1"/>
              <a:gd name="T3" fmla="*/ 90 256 1"/>
              <a:gd name="G4" fmla="+- 9838708 T2 T3"/>
              <a:gd name="G5" fmla="*/ G4 2 1"/>
              <a:gd name="T4" fmla="*/ 90 256 1"/>
              <a:gd name="T5" fmla="*/ 0 256 1"/>
              <a:gd name="G6" fmla="+- 9838708 T4 T5"/>
              <a:gd name="G7" fmla="*/ G6 2 1"/>
              <a:gd name="G8" fmla="abs 983870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800"/>
              <a:gd name="G18" fmla="*/ 10800 1 2"/>
              <a:gd name="G19" fmla="+- G18 5400 0"/>
              <a:gd name="G20" fmla="cos G19 9838708"/>
              <a:gd name="G21" fmla="sin G19 9838708"/>
              <a:gd name="G22" fmla="+- G20 10800 0"/>
              <a:gd name="G23" fmla="+- G21 10800 0"/>
              <a:gd name="G24" fmla="+- 10800 0 G20"/>
              <a:gd name="G25" fmla="+- 10800 10800 0"/>
              <a:gd name="G26" fmla="?: G9 G17 G25"/>
              <a:gd name="G27" fmla="?: G9 0 21600"/>
              <a:gd name="G28" fmla="cos 10800 9838708"/>
              <a:gd name="G29" fmla="sin 10800 9838708"/>
              <a:gd name="G30" fmla="sin 10800 9838708"/>
              <a:gd name="G31" fmla="+- G28 10800 0"/>
              <a:gd name="G32" fmla="+- G29 10800 0"/>
              <a:gd name="G33" fmla="+- G30 10800 0"/>
              <a:gd name="G34" fmla="?: G4 0 G31"/>
              <a:gd name="G35" fmla="?: 9838708 G34 0"/>
              <a:gd name="G36" fmla="?: G6 G35 G31"/>
              <a:gd name="G37" fmla="+- 21600 0 G36"/>
              <a:gd name="G38" fmla="?: G4 0 G33"/>
              <a:gd name="G39" fmla="?: 983870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435 w 21600"/>
              <a:gd name="T15" fmla="*/ 16179 h 21600"/>
              <a:gd name="T16" fmla="*/ 10800 w 21600"/>
              <a:gd name="T17" fmla="*/ 0 h 21600"/>
              <a:gd name="T18" fmla="*/ 20165 w 21600"/>
              <a:gd name="T19" fmla="*/ 16179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435" y="16179"/>
                </a:moveTo>
                <a:cubicBezTo>
                  <a:pt x="494" y="14542"/>
                  <a:pt x="0" y="12687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2687"/>
                  <a:pt x="21105" y="14542"/>
                  <a:pt x="20164" y="16179"/>
                </a:cubicBezTo>
                <a:cubicBezTo>
                  <a:pt x="21105" y="14542"/>
                  <a:pt x="21600" y="12687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2687"/>
                  <a:pt x="494" y="14542"/>
                  <a:pt x="1435" y="16179"/>
                </a:cubicBezTo>
                <a:close/>
              </a:path>
            </a:pathLst>
          </a:custGeom>
          <a:solidFill>
            <a:srgbClr val="99CCFF"/>
          </a:solidFill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9" name="Group 5"/>
          <p:cNvGrpSpPr>
            <a:grpSpLocks/>
          </p:cNvGrpSpPr>
          <p:nvPr/>
        </p:nvGrpSpPr>
        <p:grpSpPr bwMode="auto">
          <a:xfrm>
            <a:off x="6267862" y="2818531"/>
            <a:ext cx="1716087" cy="895350"/>
            <a:chOff x="3723" y="2117"/>
            <a:chExt cx="1081" cy="564"/>
          </a:xfrm>
        </p:grpSpPr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3854" y="2248"/>
              <a:ext cx="950" cy="433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31" name="Group 7"/>
            <p:cNvGrpSpPr>
              <a:grpSpLocks/>
            </p:cNvGrpSpPr>
            <p:nvPr/>
          </p:nvGrpSpPr>
          <p:grpSpPr bwMode="auto">
            <a:xfrm>
              <a:off x="3723" y="2117"/>
              <a:ext cx="261" cy="261"/>
              <a:chOff x="3723" y="2117"/>
              <a:chExt cx="261" cy="261"/>
            </a:xfrm>
          </p:grpSpPr>
          <p:sp>
            <p:nvSpPr>
              <p:cNvPr id="32" name="Oval 8"/>
              <p:cNvSpPr>
                <a:spLocks noChangeArrowheads="1"/>
              </p:cNvSpPr>
              <p:nvPr/>
            </p:nvSpPr>
            <p:spPr bwMode="auto">
              <a:xfrm rot="21000000">
                <a:off x="3740" y="2135"/>
                <a:ext cx="226" cy="226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3" name="正方形/長方形 22"/>
          <p:cNvSpPr/>
          <p:nvPr/>
        </p:nvSpPr>
        <p:spPr>
          <a:xfrm>
            <a:off x="3871144" y="2874970"/>
            <a:ext cx="91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+mn-ea"/>
              </a:rPr>
              <a:t>回転</a:t>
            </a:r>
          </a:p>
          <a:p>
            <a:r>
              <a:rPr lang="en-US" altLang="ja-JP" sz="2800" dirty="0">
                <a:latin typeface="+mn-ea"/>
              </a:rPr>
              <a:t>×</a:t>
            </a:r>
            <a:r>
              <a:rPr lang="ja-JP" altLang="en-US" sz="2800" dirty="0">
                <a:latin typeface="+mn-ea"/>
              </a:rPr>
              <a:t>２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1002754" y="2809449"/>
            <a:ext cx="150714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ja-JP" altLang="ja-JP" sz="2800" dirty="0">
                <a:latin typeface="+mn-ea"/>
              </a:rPr>
              <a:t>旋回</a:t>
            </a:r>
            <a:r>
              <a:rPr lang="en-US" altLang="ja-JP" sz="2800" dirty="0">
                <a:latin typeface="+mn-ea"/>
              </a:rPr>
              <a:t>×</a:t>
            </a:r>
            <a:r>
              <a:rPr lang="ja-JP" altLang="ja-JP" sz="2800" dirty="0">
                <a:latin typeface="+mn-ea"/>
              </a:rPr>
              <a:t>１</a:t>
            </a:r>
          </a:p>
        </p:txBody>
      </p:sp>
      <p:pic>
        <p:nvPicPr>
          <p:cNvPr id="3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" y="4129001"/>
            <a:ext cx="2703644" cy="22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10" y="4398977"/>
            <a:ext cx="1573213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" name="正方形/長方形 33"/>
          <p:cNvSpPr/>
          <p:nvPr/>
        </p:nvSpPr>
        <p:spPr>
          <a:xfrm>
            <a:off x="1953976" y="4317290"/>
            <a:ext cx="261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ボールジョイント</a:t>
            </a:r>
            <a:endParaRPr lang="en-US" altLang="ja-JP" sz="2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911483" y="431729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球面軸受</a:t>
            </a:r>
          </a:p>
        </p:txBody>
      </p:sp>
    </p:spTree>
    <p:extLst>
      <p:ext uri="{BB962C8B-B14F-4D97-AF65-F5344CB8AC3E}">
        <p14:creationId xmlns:p14="http://schemas.microsoft.com/office/powerpoint/2010/main" val="7700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すべり対偶（</a:t>
            </a:r>
            <a:r>
              <a:rPr lang="en-US" altLang="ja-JP" dirty="0"/>
              <a:t>sliding pair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619672" y="1412776"/>
            <a:ext cx="5760640" cy="15841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619672" y="1412776"/>
            <a:ext cx="1728192" cy="57606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自由度 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699792" y="2351162"/>
            <a:ext cx="3600400" cy="0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247158" y="2062237"/>
            <a:ext cx="538163" cy="574675"/>
            <a:chOff x="3016" y="1134"/>
            <a:chExt cx="339" cy="362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3016" y="1247"/>
              <a:ext cx="339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3016" y="1383"/>
              <a:ext cx="339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3197" y="1383"/>
              <a:ext cx="0" cy="11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197" y="1134"/>
              <a:ext cx="0" cy="11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067944" y="1915244"/>
            <a:ext cx="9001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3666703"/>
            <a:ext cx="38100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01839"/>
            <a:ext cx="3240088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908672" y="5335364"/>
            <a:ext cx="1979612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リニアガイド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285929" y="3320628"/>
            <a:ext cx="287972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ボールスプライン</a:t>
            </a:r>
          </a:p>
        </p:txBody>
      </p:sp>
    </p:spTree>
    <p:extLst>
      <p:ext uri="{BB962C8B-B14F-4D97-AF65-F5344CB8AC3E}">
        <p14:creationId xmlns:p14="http://schemas.microsoft.com/office/powerpoint/2010/main" val="34381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コネクタ 47"/>
          <p:cNvCxnSpPr/>
          <p:nvPr/>
        </p:nvCxnSpPr>
        <p:spPr>
          <a:xfrm>
            <a:off x="4506516" y="4077072"/>
            <a:ext cx="0" cy="2101403"/>
          </a:xfrm>
          <a:prstGeom prst="line">
            <a:avLst/>
          </a:prstGeom>
          <a:ln w="190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0246" y="2657822"/>
            <a:ext cx="42862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ねじ対偶（</a:t>
            </a:r>
            <a:r>
              <a:rPr lang="en-US" altLang="ja-JP" dirty="0"/>
              <a:t>screw pair</a:t>
            </a:r>
            <a:r>
              <a:rPr lang="ja-JP" altLang="ja-JP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1340768"/>
            <a:ext cx="4032448" cy="24482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9552" y="1340768"/>
            <a:ext cx="4032448" cy="57606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自由度 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　（直動∝回転）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150813" y="2060848"/>
            <a:ext cx="2322513" cy="1619250"/>
            <a:chOff x="884" y="1360"/>
            <a:chExt cx="1463" cy="1020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884" y="1732"/>
              <a:ext cx="813" cy="570"/>
              <a:chOff x="884" y="1732"/>
              <a:chExt cx="813" cy="570"/>
            </a:xfrm>
          </p:grpSpPr>
          <p:sp>
            <p:nvSpPr>
              <p:cNvPr id="24" name="Freeform 6"/>
              <p:cNvSpPr>
                <a:spLocks noChangeArrowheads="1"/>
              </p:cNvSpPr>
              <p:nvPr/>
            </p:nvSpPr>
            <p:spPr bwMode="auto">
              <a:xfrm>
                <a:off x="884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5" name="Freeform 7"/>
              <p:cNvSpPr>
                <a:spLocks noChangeArrowheads="1"/>
              </p:cNvSpPr>
              <p:nvPr/>
            </p:nvSpPr>
            <p:spPr bwMode="auto">
              <a:xfrm>
                <a:off x="990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6" name="Freeform 8"/>
              <p:cNvSpPr>
                <a:spLocks noChangeArrowheads="1"/>
              </p:cNvSpPr>
              <p:nvPr/>
            </p:nvSpPr>
            <p:spPr bwMode="auto">
              <a:xfrm>
                <a:off x="1095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7" name="Freeform 9"/>
              <p:cNvSpPr>
                <a:spLocks noChangeArrowheads="1"/>
              </p:cNvSpPr>
              <p:nvPr/>
            </p:nvSpPr>
            <p:spPr bwMode="auto">
              <a:xfrm>
                <a:off x="1201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8" name="Freeform 10"/>
              <p:cNvSpPr>
                <a:spLocks noChangeArrowheads="1"/>
              </p:cNvSpPr>
              <p:nvPr/>
            </p:nvSpPr>
            <p:spPr bwMode="auto">
              <a:xfrm>
                <a:off x="1306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9" name="Freeform 11"/>
              <p:cNvSpPr>
                <a:spLocks noChangeArrowheads="1"/>
              </p:cNvSpPr>
              <p:nvPr/>
            </p:nvSpPr>
            <p:spPr bwMode="auto">
              <a:xfrm>
                <a:off x="1411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0" name="Freeform 12"/>
              <p:cNvSpPr>
                <a:spLocks noChangeArrowheads="1"/>
              </p:cNvSpPr>
              <p:nvPr/>
            </p:nvSpPr>
            <p:spPr bwMode="auto">
              <a:xfrm>
                <a:off x="1517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 flipH="1">
                <a:off x="914" y="2218"/>
                <a:ext cx="44" cy="84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32" name="Group 14"/>
              <p:cNvGrpSpPr>
                <a:grpSpLocks/>
              </p:cNvGrpSpPr>
              <p:nvPr/>
            </p:nvGrpSpPr>
            <p:grpSpPr bwMode="auto">
              <a:xfrm>
                <a:off x="1623" y="1734"/>
                <a:ext cx="75" cy="80"/>
                <a:chOff x="1623" y="1734"/>
                <a:chExt cx="75" cy="80"/>
              </a:xfrm>
            </p:grpSpPr>
            <p:sp>
              <p:nvSpPr>
                <p:cNvPr id="33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622" y="1734"/>
                  <a:ext cx="38" cy="80"/>
                </a:xfrm>
                <a:prstGeom prst="line">
                  <a:avLst/>
                </a:prstGeom>
                <a:noFill/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34" name="Line 16"/>
                <p:cNvSpPr>
                  <a:spLocks noChangeShapeType="1"/>
                </p:cNvSpPr>
                <p:nvPr/>
              </p:nvSpPr>
              <p:spPr bwMode="auto">
                <a:xfrm>
                  <a:off x="1660" y="1734"/>
                  <a:ext cx="38" cy="80"/>
                </a:xfrm>
                <a:prstGeom prst="line">
                  <a:avLst/>
                </a:prstGeom>
                <a:noFill/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</p:grpSp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1533" y="1732"/>
              <a:ext cx="814" cy="570"/>
              <a:chOff x="1533" y="1732"/>
              <a:chExt cx="814" cy="570"/>
            </a:xfrm>
          </p:grpSpPr>
          <p:sp>
            <p:nvSpPr>
              <p:cNvPr id="13" name="Freeform 18"/>
              <p:cNvSpPr>
                <a:spLocks noChangeArrowheads="1"/>
              </p:cNvSpPr>
              <p:nvPr/>
            </p:nvSpPr>
            <p:spPr bwMode="auto">
              <a:xfrm>
                <a:off x="1533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" name="Freeform 19"/>
              <p:cNvSpPr>
                <a:spLocks noChangeArrowheads="1"/>
              </p:cNvSpPr>
              <p:nvPr/>
            </p:nvSpPr>
            <p:spPr bwMode="auto">
              <a:xfrm>
                <a:off x="1638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" name="Freeform 20"/>
              <p:cNvSpPr>
                <a:spLocks noChangeArrowheads="1"/>
              </p:cNvSpPr>
              <p:nvPr/>
            </p:nvSpPr>
            <p:spPr bwMode="auto">
              <a:xfrm>
                <a:off x="1744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6" name="Freeform 21"/>
              <p:cNvSpPr>
                <a:spLocks noChangeArrowheads="1"/>
              </p:cNvSpPr>
              <p:nvPr/>
            </p:nvSpPr>
            <p:spPr bwMode="auto">
              <a:xfrm>
                <a:off x="1849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7" name="Freeform 22"/>
              <p:cNvSpPr>
                <a:spLocks noChangeArrowheads="1"/>
              </p:cNvSpPr>
              <p:nvPr/>
            </p:nvSpPr>
            <p:spPr bwMode="auto">
              <a:xfrm>
                <a:off x="1955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8" name="Freeform 23"/>
              <p:cNvSpPr>
                <a:spLocks noChangeArrowheads="1"/>
              </p:cNvSpPr>
              <p:nvPr/>
            </p:nvSpPr>
            <p:spPr bwMode="auto">
              <a:xfrm>
                <a:off x="2060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Freeform 24"/>
              <p:cNvSpPr>
                <a:spLocks noChangeArrowheads="1"/>
              </p:cNvSpPr>
              <p:nvPr/>
            </p:nvSpPr>
            <p:spPr bwMode="auto">
              <a:xfrm>
                <a:off x="2165" y="1732"/>
                <a:ext cx="178" cy="570"/>
              </a:xfrm>
              <a:custGeom>
                <a:avLst/>
                <a:gdLst>
                  <a:gd name="T0" fmla="*/ 227 w 788"/>
                  <a:gd name="T1" fmla="*/ 0 h 2516"/>
                  <a:gd name="T2" fmla="*/ 0 w 788"/>
                  <a:gd name="T3" fmla="*/ 369 h 2516"/>
                  <a:gd name="T4" fmla="*/ 326 w 788"/>
                  <a:gd name="T5" fmla="*/ 2140 h 2516"/>
                  <a:gd name="T6" fmla="*/ 566 w 788"/>
                  <a:gd name="T7" fmla="*/ 2515 h 2516"/>
                  <a:gd name="T8" fmla="*/ 787 w 788"/>
                  <a:gd name="T9" fmla="*/ 2140 h 2516"/>
                  <a:gd name="T10" fmla="*/ 461 w 788"/>
                  <a:gd name="T11" fmla="*/ 369 h 2516"/>
                  <a:gd name="T12" fmla="*/ 227 w 788"/>
                  <a:gd name="T1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8" h="2516">
                    <a:moveTo>
                      <a:pt x="227" y="0"/>
                    </a:moveTo>
                    <a:lnTo>
                      <a:pt x="0" y="369"/>
                    </a:lnTo>
                    <a:lnTo>
                      <a:pt x="326" y="2140"/>
                    </a:lnTo>
                    <a:lnTo>
                      <a:pt x="566" y="2515"/>
                    </a:lnTo>
                    <a:lnTo>
                      <a:pt x="787" y="2140"/>
                    </a:lnTo>
                    <a:lnTo>
                      <a:pt x="461" y="369"/>
                    </a:lnTo>
                    <a:lnTo>
                      <a:pt x="227" y="0"/>
                    </a:lnTo>
                  </a:path>
                </a:pathLst>
              </a:cu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Line 25"/>
              <p:cNvSpPr>
                <a:spLocks noChangeShapeType="1"/>
              </p:cNvSpPr>
              <p:nvPr/>
            </p:nvSpPr>
            <p:spPr bwMode="auto">
              <a:xfrm flipH="1">
                <a:off x="1563" y="2218"/>
                <a:ext cx="44" cy="84"/>
              </a:xfrm>
              <a:prstGeom prst="line">
                <a:avLst/>
              </a:prstGeom>
              <a:noFill/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21" name="Group 26"/>
              <p:cNvGrpSpPr>
                <a:grpSpLocks/>
              </p:cNvGrpSpPr>
              <p:nvPr/>
            </p:nvGrpSpPr>
            <p:grpSpPr bwMode="auto">
              <a:xfrm>
                <a:off x="2271" y="1734"/>
                <a:ext cx="75" cy="80"/>
                <a:chOff x="2271" y="1734"/>
                <a:chExt cx="75" cy="80"/>
              </a:xfrm>
            </p:grpSpPr>
            <p:sp>
              <p:nvSpPr>
                <p:cNvPr id="2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2270" y="1734"/>
                  <a:ext cx="38" cy="80"/>
                </a:xfrm>
                <a:prstGeom prst="line">
                  <a:avLst/>
                </a:prstGeom>
                <a:noFill/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3" name="Line 28"/>
                <p:cNvSpPr>
                  <a:spLocks noChangeShapeType="1"/>
                </p:cNvSpPr>
                <p:nvPr/>
              </p:nvSpPr>
              <p:spPr bwMode="auto">
                <a:xfrm>
                  <a:off x="2308" y="1734"/>
                  <a:ext cx="38" cy="80"/>
                </a:xfrm>
                <a:prstGeom prst="line">
                  <a:avLst/>
                </a:prstGeom>
                <a:noFill/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462" y="1474"/>
              <a:ext cx="315" cy="906"/>
            </a:xfrm>
            <a:prstGeom prst="roundRect">
              <a:avLst>
                <a:gd name="adj" fmla="val 315"/>
              </a:avLst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" name="Freeform 30"/>
            <p:cNvSpPr>
              <a:spLocks noChangeArrowheads="1"/>
            </p:cNvSpPr>
            <p:nvPr/>
          </p:nvSpPr>
          <p:spPr bwMode="auto">
            <a:xfrm>
              <a:off x="1293" y="1360"/>
              <a:ext cx="634" cy="113"/>
            </a:xfrm>
            <a:custGeom>
              <a:avLst/>
              <a:gdLst>
                <a:gd name="T0" fmla="*/ 0 w 2801"/>
                <a:gd name="T1" fmla="*/ 0 h 1001"/>
                <a:gd name="T2" fmla="*/ 0 w 2801"/>
                <a:gd name="T3" fmla="*/ 1000 h 1001"/>
                <a:gd name="T4" fmla="*/ 2800 w 2801"/>
                <a:gd name="T5" fmla="*/ 1000 h 1001"/>
                <a:gd name="T6" fmla="*/ 2800 w 2801"/>
                <a:gd name="T7" fmla="*/ 0 h 1001"/>
                <a:gd name="T8" fmla="*/ 0 w 2801"/>
                <a:gd name="T9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1" h="1001">
                  <a:moveTo>
                    <a:pt x="0" y="0"/>
                  </a:moveTo>
                  <a:lnTo>
                    <a:pt x="0" y="1000"/>
                  </a:lnTo>
                  <a:lnTo>
                    <a:pt x="2800" y="1000"/>
                  </a:lnTo>
                  <a:lnTo>
                    <a:pt x="2800" y="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2" name="Freeform 31"/>
            <p:cNvSpPr>
              <a:spLocks noChangeArrowheads="1"/>
            </p:cNvSpPr>
            <p:nvPr/>
          </p:nvSpPr>
          <p:spPr bwMode="auto">
            <a:xfrm>
              <a:off x="1293" y="1360"/>
              <a:ext cx="634" cy="113"/>
            </a:xfrm>
            <a:custGeom>
              <a:avLst/>
              <a:gdLst>
                <a:gd name="T0" fmla="*/ 0 w 2801"/>
                <a:gd name="T1" fmla="*/ 0 h 1001"/>
                <a:gd name="T2" fmla="*/ 0 w 2801"/>
                <a:gd name="T3" fmla="*/ 1000 h 1001"/>
                <a:gd name="T4" fmla="*/ 2800 w 2801"/>
                <a:gd name="T5" fmla="*/ 1000 h 1001"/>
                <a:gd name="T6" fmla="*/ 2800 w 2801"/>
                <a:gd name="T7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1" h="1001">
                  <a:moveTo>
                    <a:pt x="0" y="0"/>
                  </a:moveTo>
                  <a:lnTo>
                    <a:pt x="0" y="1000"/>
                  </a:lnTo>
                  <a:lnTo>
                    <a:pt x="2800" y="1000"/>
                  </a:lnTo>
                  <a:lnTo>
                    <a:pt x="2800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1485775" y="2457722"/>
            <a:ext cx="1531939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971426" y="3070497"/>
            <a:ext cx="3060700" cy="1588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611560" y="2153890"/>
            <a:ext cx="9001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直動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3408594" y="2238119"/>
            <a:ext cx="9001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0070C0"/>
                </a:solidFill>
                <a:latin typeface="IPA モナー Pゴシック" charset="-128"/>
                <a:ea typeface="IPA モナー Pゴシック" charset="-128"/>
              </a:rPr>
              <a:t>回転</a:t>
            </a:r>
          </a:p>
        </p:txBody>
      </p:sp>
      <p:sp>
        <p:nvSpPr>
          <p:cNvPr id="40" name="円弧 39"/>
          <p:cNvSpPr/>
          <p:nvPr/>
        </p:nvSpPr>
        <p:spPr>
          <a:xfrm rot="5400000">
            <a:off x="3517786" y="2914847"/>
            <a:ext cx="685020" cy="343312"/>
          </a:xfrm>
          <a:prstGeom prst="arc">
            <a:avLst>
              <a:gd name="adj1" fmla="val 7322413"/>
              <a:gd name="adj2" fmla="val 4925190"/>
            </a:avLst>
          </a:prstGeom>
          <a:ln w="381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Picture 3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10559"/>
            <a:ext cx="2760737" cy="178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05" t="10078" r="10019" b="502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2408205" y="4310559"/>
            <a:ext cx="900112" cy="4460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txBody>
          <a:bodyPr lIns="90000" tIns="0" rIns="90000" bIns="0" anchor="ctr" anchorCtr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dirty="0"/>
              <a:t>ねじ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788024" y="1916832"/>
            <a:ext cx="3528392" cy="102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dirty="0">
                <a:latin typeface="IPA モナー Pゴシック" charset="-128"/>
                <a:ea typeface="IPA モナー Pゴシック" charset="-128"/>
              </a:rPr>
              <a:t>ボール</a:t>
            </a:r>
            <a:r>
              <a:rPr lang="ja-JP" dirty="0" smtClean="0">
                <a:latin typeface="IPA モナー Pゴシック" charset="-128"/>
                <a:ea typeface="IPA モナー Pゴシック" charset="-128"/>
              </a:rPr>
              <a:t>ねじ</a:t>
            </a:r>
            <a:r>
              <a:rPr lang="ja-JP" altLang="en-US" dirty="0" smtClean="0">
                <a:latin typeface="IPA モナー Pゴシック" charset="-128"/>
                <a:ea typeface="IPA モナー Pゴシック" charset="-128"/>
              </a:rPr>
              <a:t>：</a:t>
            </a:r>
            <a:endParaRPr lang="en-US" altLang="ja-JP" dirty="0" smtClean="0">
              <a:latin typeface="IPA モナー Pゴシック" charset="-128"/>
              <a:ea typeface="IPA モナー Pゴシック" charset="-128"/>
            </a:endParaRPr>
          </a:p>
          <a:p>
            <a:pPr algn="r"/>
            <a:r>
              <a:rPr lang="ja-JP" altLang="en-US" sz="2400" dirty="0">
                <a:solidFill>
                  <a:srgbClr val="0070C0"/>
                </a:solidFill>
                <a:latin typeface="IPA モナー Pゴシック" charset="-128"/>
                <a:ea typeface="IPA モナー Pゴシック" charset="-128"/>
              </a:rPr>
              <a:t>回転</a:t>
            </a:r>
            <a:r>
              <a:rPr lang="ja-JP" altLang="en-US" sz="2400" dirty="0" smtClean="0">
                <a:solidFill>
                  <a:srgbClr val="0070C0"/>
                </a:solidFill>
                <a:latin typeface="IPA モナー Pゴシック" charset="-128"/>
                <a:ea typeface="IPA モナー Pゴシック" charset="-128"/>
              </a:rPr>
              <a:t>入力</a:t>
            </a:r>
            <a:r>
              <a:rPr lang="en-US" altLang="ja-JP" sz="2400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  <a:sym typeface="Wingdings" pitchFamily="2" charset="2"/>
              </a:rPr>
              <a:t></a:t>
            </a:r>
            <a:r>
              <a:rPr lang="ja-JP" altLang="en-US" sz="2400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  <a:sym typeface="Wingdings" pitchFamily="2" charset="2"/>
              </a:rPr>
              <a:t>直動出力</a:t>
            </a:r>
            <a:endParaRPr lang="ja-JP" sz="2400" dirty="0">
              <a:solidFill>
                <a:srgbClr val="FF0000"/>
              </a:solidFill>
              <a:latin typeface="IPA モナー Pゴシック" charset="-128"/>
              <a:ea typeface="IPA モナー Pゴシック" charset="-128"/>
            </a:endParaRP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3419872" y="4005064"/>
            <a:ext cx="217328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 dirty="0">
                <a:solidFill>
                  <a:srgbClr val="FF6633"/>
                </a:solidFill>
                <a:latin typeface="IPA モナー Pゴシック" charset="-128"/>
                <a:ea typeface="IPA モナー Pゴシック" charset="-128"/>
              </a:rPr>
              <a:t>締結 </a:t>
            </a:r>
            <a:r>
              <a:rPr lang="en-US" altLang="ja-JP" sz="3600" dirty="0" smtClean="0">
                <a:solidFill>
                  <a:srgbClr val="FF6633"/>
                </a:solidFill>
                <a:latin typeface="IPA モナー Pゴシック" charset="-128"/>
                <a:ea typeface="IPA モナー Pゴシック" charset="-128"/>
                <a:sym typeface="Wingdings" pitchFamily="2" charset="2"/>
              </a:rPr>
              <a:t></a:t>
            </a:r>
            <a:r>
              <a:rPr lang="ja-JP" dirty="0" smtClean="0">
                <a:solidFill>
                  <a:srgbClr val="FF6633"/>
                </a:solidFill>
                <a:latin typeface="IPA モナー Pゴシック" charset="-128"/>
                <a:ea typeface="IPA モナー Pゴシック" charset="-128"/>
              </a:rPr>
              <a:t> </a:t>
            </a:r>
            <a:r>
              <a:rPr lang="ja-JP" altLang="en-US" dirty="0" smtClean="0">
                <a:solidFill>
                  <a:srgbClr val="FF6633"/>
                </a:solidFill>
                <a:latin typeface="IPA モナー Pゴシック" charset="-128"/>
                <a:ea typeface="IPA モナー Pゴシック" charset="-128"/>
              </a:rPr>
              <a:t>運動</a:t>
            </a:r>
            <a:endParaRPr lang="ja-JP" dirty="0">
              <a:solidFill>
                <a:srgbClr val="FF6633"/>
              </a:solidFill>
              <a:latin typeface="IPA モナー Pゴシック" charset="-128"/>
              <a:ea typeface="IPA モナー P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1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平面機構の自由度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493640"/>
          </a:xfrm>
        </p:spPr>
        <p:txBody>
          <a:bodyPr/>
          <a:lstStyle/>
          <a:p>
            <a:r>
              <a:rPr lang="ja-JP" altLang="en-US" dirty="0"/>
              <a:t>平面機構の自由度 ＝ ３（</a:t>
            </a:r>
            <a:r>
              <a:rPr lang="en-US" altLang="ja-JP" dirty="0"/>
              <a:t>n</a:t>
            </a:r>
            <a:r>
              <a:rPr lang="ja-JP" altLang="en-US" dirty="0"/>
              <a:t>－１）－２ｐ</a:t>
            </a:r>
            <a:r>
              <a:rPr lang="en-US" altLang="ja-JP" baseline="-25000" dirty="0"/>
              <a:t>1</a:t>
            </a:r>
            <a:r>
              <a:rPr lang="ja-JP" altLang="en-US" dirty="0"/>
              <a:t>－</a:t>
            </a:r>
            <a:r>
              <a:rPr lang="ja-JP" altLang="en-US" dirty="0" err="1"/>
              <a:t>ｐ</a:t>
            </a:r>
            <a:r>
              <a:rPr lang="en-US" altLang="ja-JP" baseline="-25000" dirty="0"/>
              <a:t>2</a:t>
            </a:r>
          </a:p>
          <a:p>
            <a:pPr lvl="1"/>
            <a:r>
              <a:rPr lang="en-US" altLang="ja-JP" dirty="0" smtClean="0"/>
              <a:t>n</a:t>
            </a:r>
            <a:r>
              <a:rPr lang="ja-JP" altLang="en-US" dirty="0" smtClean="0"/>
              <a:t>　･</a:t>
            </a:r>
            <a:r>
              <a:rPr lang="ja-JP" altLang="en-US" dirty="0"/>
              <a:t>･･機素の個数．</a:t>
            </a:r>
          </a:p>
          <a:p>
            <a:pPr lvl="1"/>
            <a:r>
              <a:rPr lang="en-US" altLang="ja-JP" dirty="0"/>
              <a:t>p</a:t>
            </a:r>
            <a:r>
              <a:rPr lang="en-US" altLang="ja-JP" baseline="-25000" dirty="0"/>
              <a:t>1</a:t>
            </a:r>
            <a:r>
              <a:rPr lang="en-US" altLang="ja-JP" dirty="0"/>
              <a:t> </a:t>
            </a:r>
            <a:r>
              <a:rPr lang="ja-JP" altLang="en-US" dirty="0" smtClean="0"/>
              <a:t>･</a:t>
            </a:r>
            <a:r>
              <a:rPr lang="ja-JP" altLang="en-US" dirty="0"/>
              <a:t>･･自由度１の対偶の個数．</a:t>
            </a:r>
          </a:p>
          <a:p>
            <a:pPr lvl="1"/>
            <a:r>
              <a:rPr lang="en-US" altLang="ja-JP" dirty="0"/>
              <a:t>p</a:t>
            </a:r>
            <a:r>
              <a:rPr lang="en-US" altLang="ja-JP" baseline="-25000" dirty="0"/>
              <a:t>2</a:t>
            </a:r>
            <a:r>
              <a:rPr lang="en-US" altLang="ja-JP" dirty="0"/>
              <a:t> </a:t>
            </a:r>
            <a:r>
              <a:rPr lang="ja-JP" altLang="en-US" dirty="0" smtClean="0"/>
              <a:t>･</a:t>
            </a:r>
            <a:r>
              <a:rPr lang="ja-JP" altLang="en-US" dirty="0"/>
              <a:t>･･自由度２の対偶の個数．</a:t>
            </a:r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52437" y="3825652"/>
            <a:ext cx="4679950" cy="19796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 rot="20340000">
            <a:off x="2509812" y="4643214"/>
            <a:ext cx="1601787" cy="642938"/>
          </a:xfrm>
          <a:prstGeom prst="roundRect">
            <a:avLst>
              <a:gd name="adj" fmla="val 245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60387" y="5122639"/>
            <a:ext cx="18446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位置（ｘ，ｙ）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816324" y="5086127"/>
            <a:ext cx="160020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姿勢角</a:t>
            </a:r>
            <a:r>
              <a:rPr lang="en-US">
                <a:latin typeface="IPA モナー Pゴシック" charset="-128"/>
              </a:rPr>
              <a:t>θ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2668562" y="5554439"/>
            <a:ext cx="1439862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8"/>
          <p:cNvSpPr>
            <a:spLocks noChangeArrowheads="1"/>
          </p:cNvSpPr>
          <p:nvPr/>
        </p:nvSpPr>
        <p:spPr bwMode="auto">
          <a:xfrm>
            <a:off x="3568674" y="5194077"/>
            <a:ext cx="180975" cy="360362"/>
          </a:xfrm>
          <a:custGeom>
            <a:avLst/>
            <a:gdLst>
              <a:gd name="T0" fmla="*/ 0 w 501"/>
              <a:gd name="T1" fmla="*/ 0 h 1001"/>
              <a:gd name="T2" fmla="*/ 500 w 501"/>
              <a:gd name="T3" fmla="*/ 1000 h 10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01" h="1001">
                <a:moveTo>
                  <a:pt x="0" y="0"/>
                </a:moveTo>
                <a:cubicBezTo>
                  <a:pt x="500" y="500"/>
                  <a:pt x="500" y="500"/>
                  <a:pt x="500" y="1000"/>
                </a:cubicBezTo>
              </a:path>
            </a:pathLst>
          </a:custGeom>
          <a:noFill/>
          <a:ln w="18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84199" y="3884389"/>
            <a:ext cx="32877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chemeClr val="tx1"/>
                </a:solidFill>
                <a:latin typeface="IPA モナー Pゴシック" charset="-128"/>
                <a:ea typeface="IPA モナー Pゴシック" charset="-128"/>
              </a:rPr>
              <a:t>機素単体の</a:t>
            </a:r>
            <a:r>
              <a:rPr lang="ja-JP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自由度３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76973" y="4828381"/>
            <a:ext cx="28797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9511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en-US" sz="3200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×</a:t>
            </a:r>
            <a:r>
              <a:rPr lang="ja-JP" sz="3200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　（ｎ－</a:t>
            </a:r>
            <a:r>
              <a:rPr lang="ja-JP" sz="3200" u="sng" dirty="0">
                <a:solidFill>
                  <a:srgbClr val="33CC66"/>
                </a:solidFill>
                <a:latin typeface="IPA モナー Pゴシック" charset="-128"/>
                <a:ea typeface="IPA モナー Pゴシック" charset="-128"/>
              </a:rPr>
              <a:t>１</a:t>
            </a:r>
            <a:r>
              <a:rPr lang="ja-JP" sz="3200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）個　＝　３（ｎ－</a:t>
            </a:r>
            <a:r>
              <a:rPr lang="ja-JP" sz="3200" u="sng" dirty="0">
                <a:solidFill>
                  <a:srgbClr val="33CC66"/>
                </a:solidFill>
                <a:latin typeface="IPA モナー Pゴシック" charset="-128"/>
                <a:ea typeface="IPA モナー Pゴシック" charset="-128"/>
              </a:rPr>
              <a:t>１</a:t>
            </a:r>
            <a:r>
              <a:rPr lang="ja-JP" sz="3200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）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>
            <a:off x="7269889" y="4305543"/>
            <a:ext cx="386870" cy="580696"/>
          </a:xfrm>
          <a:prstGeom prst="line">
            <a:avLst/>
          </a:prstGeom>
          <a:noFill/>
          <a:ln w="108000">
            <a:solidFill>
              <a:srgbClr val="33CC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6124450" y="3085036"/>
            <a:ext cx="2840038" cy="128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IPA モナー Pゴシック" charset="-128"/>
                <a:ea typeface="IPA モナー Pゴシック" charset="-128"/>
              </a:rPr>
              <a:t>「機構の自由度」</a:t>
            </a:r>
          </a:p>
          <a:p>
            <a:pPr>
              <a:lnSpc>
                <a:spcPct val="84000"/>
              </a:lnSpc>
            </a:pPr>
            <a:r>
              <a:rPr 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IPA モナー Pゴシック" charset="-128"/>
                <a:ea typeface="IPA モナー Pゴシック" charset="-128"/>
              </a:rPr>
              <a:t>の定義より，基準</a:t>
            </a:r>
          </a:p>
          <a:p>
            <a:pPr>
              <a:lnSpc>
                <a:spcPct val="84000"/>
              </a:lnSpc>
            </a:pPr>
            <a:r>
              <a:rPr 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IPA モナー Pゴシック" charset="-128"/>
                <a:ea typeface="IPA モナー Pゴシック" charset="-128"/>
              </a:rPr>
              <a:t>の機素を</a:t>
            </a:r>
            <a:r>
              <a:rPr lang="ja-JP" dirty="0">
                <a:solidFill>
                  <a:srgbClr val="00B050"/>
                </a:solidFill>
                <a:latin typeface="IPA モナー Pゴシック" charset="-128"/>
                <a:ea typeface="IPA モナー Pゴシック" charset="-128"/>
              </a:rPr>
              <a:t>１</a:t>
            </a:r>
            <a:r>
              <a:rPr 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IPA モナー Pゴシック" charset="-128"/>
                <a:ea typeface="IPA モナー Pゴシック" charset="-128"/>
              </a:rPr>
              <a:t>つ固定</a:t>
            </a:r>
          </a:p>
        </p:txBody>
      </p:sp>
    </p:spTree>
    <p:extLst>
      <p:ext uri="{BB962C8B-B14F-4D97-AF65-F5344CB8AC3E}">
        <p14:creationId xmlns:p14="http://schemas.microsoft.com/office/powerpoint/2010/main" val="22782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角丸四角形 30"/>
          <p:cNvSpPr/>
          <p:nvPr/>
        </p:nvSpPr>
        <p:spPr>
          <a:xfrm>
            <a:off x="755576" y="1268760"/>
            <a:ext cx="7776864" cy="22322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対偶による自由度減少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765448"/>
          </a:xfrm>
        </p:spPr>
        <p:txBody>
          <a:bodyPr/>
          <a:lstStyle/>
          <a:p>
            <a:r>
              <a:rPr kumimoji="1" lang="ja-JP" altLang="en-US" dirty="0" smtClean="0"/>
              <a:t>自由度１の対偶を追加すると・・・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906265" y="1377838"/>
            <a:ext cx="3593727" cy="14398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2699767" y="1592150"/>
            <a:ext cx="1439863" cy="903288"/>
          </a:xfrm>
          <a:prstGeom prst="line">
            <a:avLst/>
          </a:prstGeom>
          <a:noFill/>
          <a:ln w="1440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122042" y="2178136"/>
            <a:ext cx="11874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 dirty="0">
                <a:latin typeface="FreeSerif" pitchFamily="16" charset="0"/>
              </a:rPr>
              <a:t> </a:t>
            </a:r>
            <a:r>
              <a:rPr lang="en-US" dirty="0">
                <a:latin typeface="FreeSerif" pitchFamily="16" charset="0"/>
              </a:rPr>
              <a:t>(</a:t>
            </a:r>
            <a:r>
              <a:rPr lang="en-US" i="1" dirty="0">
                <a:latin typeface="FreeSerif" pitchFamily="16" charset="0"/>
              </a:rPr>
              <a:t>x</a:t>
            </a:r>
            <a:r>
              <a:rPr lang="en-US" sz="2000" baseline="-12000" dirty="0">
                <a:latin typeface="FreeSerif" pitchFamily="16" charset="0"/>
              </a:rPr>
              <a:t>1</a:t>
            </a:r>
            <a:r>
              <a:rPr lang="en-US" dirty="0">
                <a:latin typeface="FreeSerif" pitchFamily="16" charset="0"/>
              </a:rPr>
              <a:t>,</a:t>
            </a:r>
            <a:r>
              <a:rPr lang="en-US" i="1" dirty="0">
                <a:latin typeface="FreeSerif" pitchFamily="16" charset="0"/>
              </a:rPr>
              <a:t>y</a:t>
            </a:r>
            <a:r>
              <a:rPr lang="en-US" sz="2000" baseline="-12000" dirty="0">
                <a:latin typeface="FreeSerif" pitchFamily="16" charset="0"/>
              </a:rPr>
              <a:t>1</a:t>
            </a:r>
            <a:r>
              <a:rPr lang="en-US" dirty="0">
                <a:latin typeface="FreeSerif" pitchFamily="16" charset="0"/>
              </a:rPr>
              <a:t>) 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601211" y="1492138"/>
            <a:ext cx="931994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268" rIns="90000" bIns="45000"/>
          <a:lstStyle/>
          <a:p>
            <a:pPr>
              <a:lnSpc>
                <a:spcPct val="98000"/>
              </a:lnSpc>
            </a:pPr>
            <a:r>
              <a:rPr lang="en-US" sz="1400" dirty="0">
                <a:solidFill>
                  <a:srgbClr val="000000"/>
                </a:solidFill>
                <a:latin typeface="Euclid" pitchFamily="16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Symbol" pitchFamily="18" charset="2"/>
              </a:rPr>
              <a:t>q</a:t>
            </a:r>
            <a:r>
              <a:rPr lang="en-US" sz="4000" baseline="-12000" dirty="0">
                <a:solidFill>
                  <a:srgbClr val="000000"/>
                </a:solidFill>
                <a:latin typeface="FreeSerif" pitchFamily="16" charset="0"/>
              </a:rPr>
              <a:t>1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637534" y="1377838"/>
            <a:ext cx="3750890" cy="14398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5140771" y="1628663"/>
            <a:ext cx="1187450" cy="1008062"/>
          </a:xfrm>
          <a:prstGeom prst="line">
            <a:avLst/>
          </a:prstGeom>
          <a:noFill/>
          <a:ln w="1440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716016" y="2178136"/>
            <a:ext cx="11874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 dirty="0">
                <a:latin typeface="FreeSerif" pitchFamily="16" charset="0"/>
              </a:rPr>
              <a:t> </a:t>
            </a:r>
            <a:r>
              <a:rPr lang="en-US" dirty="0">
                <a:latin typeface="FreeSerif" pitchFamily="16" charset="0"/>
              </a:rPr>
              <a:t>(</a:t>
            </a:r>
            <a:r>
              <a:rPr lang="en-US" i="1" dirty="0">
                <a:latin typeface="FreeSerif" pitchFamily="16" charset="0"/>
              </a:rPr>
              <a:t>x</a:t>
            </a:r>
            <a:r>
              <a:rPr lang="en-US" sz="2000" baseline="-12000" dirty="0">
                <a:latin typeface="FreeSerif" pitchFamily="16" charset="0"/>
              </a:rPr>
              <a:t>2</a:t>
            </a:r>
            <a:r>
              <a:rPr lang="en-US" dirty="0">
                <a:latin typeface="FreeSerif" pitchFamily="16" charset="0"/>
              </a:rPr>
              <a:t>,</a:t>
            </a:r>
            <a:r>
              <a:rPr lang="en-US" i="1" dirty="0">
                <a:latin typeface="FreeSerif" pitchFamily="16" charset="0"/>
              </a:rPr>
              <a:t>y</a:t>
            </a:r>
            <a:r>
              <a:rPr lang="en-US" sz="2000" baseline="-12000" dirty="0">
                <a:latin typeface="FreeSerif" pitchFamily="16" charset="0"/>
              </a:rPr>
              <a:t>2</a:t>
            </a:r>
            <a:r>
              <a:rPr lang="en-US" dirty="0">
                <a:latin typeface="FreeSerif" pitchFamily="16" charset="0"/>
              </a:rPr>
              <a:t>) 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818635" y="1557225"/>
            <a:ext cx="6905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7268" rIns="90000" bIns="45000"/>
          <a:lstStyle/>
          <a:p>
            <a:pPr>
              <a:lnSpc>
                <a:spcPct val="98000"/>
              </a:lnSpc>
            </a:pPr>
            <a:r>
              <a:rPr lang="en-US" sz="1400" dirty="0">
                <a:solidFill>
                  <a:srgbClr val="000000"/>
                </a:solidFill>
                <a:latin typeface="Euclid" pitchFamily="16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Symbol" pitchFamily="18" charset="2"/>
              </a:rPr>
              <a:t>q</a:t>
            </a:r>
            <a:r>
              <a:rPr lang="en-US" sz="4000" baseline="-12000" dirty="0">
                <a:solidFill>
                  <a:srgbClr val="000000"/>
                </a:solidFill>
                <a:latin typeface="FreeSerif" pitchFamily="16" charset="0"/>
              </a:rPr>
              <a:t>2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160439" y="4414772"/>
            <a:ext cx="151130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回り対偶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1403648" y="5083646"/>
            <a:ext cx="1439863" cy="903288"/>
          </a:xfrm>
          <a:prstGeom prst="line">
            <a:avLst/>
          </a:prstGeom>
          <a:noFill/>
          <a:ln w="1440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2843511" y="5085234"/>
            <a:ext cx="1187450" cy="1008062"/>
          </a:xfrm>
          <a:prstGeom prst="line">
            <a:avLst/>
          </a:prstGeom>
          <a:noFill/>
          <a:ln w="1440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2664123" y="4904259"/>
            <a:ext cx="358775" cy="358775"/>
            <a:chOff x="3016" y="2789"/>
            <a:chExt cx="226" cy="226"/>
          </a:xfrm>
        </p:grpSpPr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3016" y="2789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3084" y="2857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403648" y="4956497"/>
            <a:ext cx="69056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0670" rIns="90000" bIns="45000"/>
          <a:lstStyle/>
          <a:p>
            <a:pPr>
              <a:lnSpc>
                <a:spcPct val="95000"/>
              </a:lnSpc>
            </a:pPr>
            <a:r>
              <a:rPr lang="en-US" sz="1400" dirty="0">
                <a:solidFill>
                  <a:srgbClr val="000000"/>
                </a:solidFill>
                <a:latin typeface="FreeSerif" pitchFamily="16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Symbol" pitchFamily="18" charset="2"/>
              </a:rPr>
              <a:t>q</a:t>
            </a:r>
            <a:r>
              <a:rPr lang="en-US" sz="4000" baseline="-12000" dirty="0">
                <a:solidFill>
                  <a:srgbClr val="000000"/>
                </a:solidFill>
                <a:latin typeface="FreeSerif" pitchFamily="16" charset="0"/>
              </a:rPr>
              <a:t>1</a:t>
            </a:r>
            <a:r>
              <a:rPr lang="en-US" sz="3600" dirty="0">
                <a:solidFill>
                  <a:srgbClr val="000000"/>
                </a:solidFill>
                <a:latin typeface="FreeSerif" pitchFamily="16" charset="0"/>
              </a:rPr>
              <a:t> 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522500" y="5128096"/>
            <a:ext cx="6799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/>
          <a:p>
            <a:pPr>
              <a:lnSpc>
                <a:spcPct val="95000"/>
              </a:lnSpc>
            </a:pPr>
            <a:r>
              <a:rPr lang="en-US" sz="1400" dirty="0">
                <a:solidFill>
                  <a:srgbClr val="000000"/>
                </a:solidFill>
                <a:latin typeface="FreeSerif" pitchFamily="16" charset="0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Symbol" pitchFamily="18" charset="2"/>
              </a:rPr>
              <a:t>q</a:t>
            </a:r>
            <a:r>
              <a:rPr lang="en-US" sz="4000" baseline="-12000" dirty="0">
                <a:solidFill>
                  <a:srgbClr val="000000"/>
                </a:solidFill>
                <a:latin typeface="FreeSerif" pitchFamily="16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FreeSerif" pitchFamily="16" charset="0"/>
              </a:rPr>
              <a:t> 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195811" y="5517034"/>
            <a:ext cx="11874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>
                <a:latin typeface="FreeSerif" pitchFamily="16" charset="0"/>
              </a:rPr>
              <a:t> </a:t>
            </a:r>
            <a:r>
              <a:rPr lang="en-US">
                <a:latin typeface="FreeSerif" pitchFamily="16" charset="0"/>
              </a:rPr>
              <a:t>(</a:t>
            </a:r>
            <a:r>
              <a:rPr lang="en-US" i="1">
                <a:latin typeface="FreeSerif" pitchFamily="16" charset="0"/>
              </a:rPr>
              <a:t>x</a:t>
            </a:r>
            <a:r>
              <a:rPr lang="en-US" sz="2000" baseline="-12000">
                <a:latin typeface="FreeSerif" pitchFamily="16" charset="0"/>
              </a:rPr>
              <a:t>0</a:t>
            </a:r>
            <a:r>
              <a:rPr lang="en-US">
                <a:latin typeface="FreeSerif" pitchFamily="16" charset="0"/>
              </a:rPr>
              <a:t>,</a:t>
            </a:r>
            <a:r>
              <a:rPr lang="en-US" i="1">
                <a:latin typeface="FreeSerif" pitchFamily="16" charset="0"/>
              </a:rPr>
              <a:t>y</a:t>
            </a:r>
            <a:r>
              <a:rPr lang="en-US" sz="2000" baseline="-12000">
                <a:latin typeface="FreeSerif" pitchFamily="16" charset="0"/>
              </a:rPr>
              <a:t>0</a:t>
            </a:r>
            <a:r>
              <a:rPr lang="en-US">
                <a:latin typeface="FreeSerif" pitchFamily="16" charset="0"/>
              </a:rPr>
              <a:t>) 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4644008" y="4587525"/>
            <a:ext cx="3528392" cy="15777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ja-JP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位置の指定が</a:t>
            </a:r>
            <a:r>
              <a:rPr lang="ja-JP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統合</a:t>
            </a:r>
            <a:r>
              <a:rPr lang="ja-JP" altLang="en-US" dirty="0" smtClean="0">
                <a:latin typeface="IPA モナー Pゴシック" charset="-128"/>
                <a:ea typeface="IPA モナー Pゴシック" charset="-128"/>
              </a:rPr>
              <a:t>　</a:t>
            </a:r>
            <a:endParaRPr lang="en-US" altLang="ja-JP" dirty="0" smtClean="0">
              <a:latin typeface="IPA モナー Pゴシック" charset="-128"/>
              <a:ea typeface="IPA モナー Pゴシック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　</a:t>
            </a:r>
            <a:r>
              <a:rPr lang="ja-JP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⇒</a:t>
            </a:r>
            <a:r>
              <a:rPr lang="ja-JP" altLang="en-US" dirty="0" smtClean="0">
                <a:solidFill>
                  <a:srgbClr val="0070C0"/>
                </a:solidFill>
                <a:latin typeface="IPA モナー Pゴシック" charset="-128"/>
                <a:ea typeface="IPA モナー Pゴシック" charset="-128"/>
              </a:rPr>
              <a:t>６</a:t>
            </a:r>
            <a:r>
              <a:rPr lang="ja-JP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－</a:t>
            </a:r>
            <a:r>
              <a:rPr lang="ja-JP" altLang="en-US" dirty="0" smtClean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２</a:t>
            </a:r>
            <a:r>
              <a:rPr lang="ja-JP" dirty="0">
                <a:solidFill>
                  <a:srgbClr val="FF0000"/>
                </a:solidFill>
                <a:latin typeface="IPA モナー Pゴシック" charset="-128"/>
                <a:ea typeface="IPA モナー Pゴシック" charset="-128"/>
              </a:rPr>
              <a:t>　</a:t>
            </a:r>
            <a:r>
              <a:rPr lang="en-US" dirty="0">
                <a:latin typeface="IPA モナー Pゴシック" charset="-128"/>
                <a:ea typeface="IPA モナー Pゴシック" charset="-128"/>
              </a:rPr>
              <a:t>∴</a:t>
            </a:r>
            <a:r>
              <a:rPr lang="ja-JP" dirty="0">
                <a:latin typeface="IPA モナー Pゴシック" charset="-128"/>
                <a:ea typeface="IPA モナー Pゴシック" charset="-128"/>
              </a:rPr>
              <a:t>自由度４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1002953" y="1844563"/>
            <a:ext cx="148748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自由度３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732240" y="1863613"/>
            <a:ext cx="148748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自由度３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2366463" y="2924943"/>
            <a:ext cx="4842197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ja-JP" dirty="0">
                <a:latin typeface="IPA モナー Pゴシック" charset="-128"/>
                <a:ea typeface="IPA モナー Pゴシック" charset="-128"/>
              </a:rPr>
              <a:t>計</a:t>
            </a:r>
            <a:r>
              <a:rPr lang="ja-JP" dirty="0" smtClean="0">
                <a:latin typeface="IPA モナー Pゴシック" charset="-128"/>
                <a:ea typeface="IPA モナー Pゴシック" charset="-128"/>
              </a:rPr>
              <a:t>）</a:t>
            </a:r>
            <a:r>
              <a:rPr lang="ja-JP" altLang="en-US" dirty="0" smtClean="0">
                <a:latin typeface="IPA モナー Pゴシック" charset="-128"/>
                <a:ea typeface="IPA モナー Pゴシック" charset="-128"/>
              </a:rPr>
              <a:t>自由度＝３＋３＝</a:t>
            </a:r>
            <a:r>
              <a:rPr lang="ja-JP" dirty="0" smtClean="0">
                <a:solidFill>
                  <a:srgbClr val="0070C0"/>
                </a:solidFill>
                <a:latin typeface="IPA モナー Pゴシック" charset="-128"/>
                <a:ea typeface="IPA モナー Pゴシック" charset="-128"/>
              </a:rPr>
              <a:t>６</a:t>
            </a:r>
            <a:endParaRPr lang="ja-JP" dirty="0">
              <a:solidFill>
                <a:srgbClr val="0070C0"/>
              </a:solidFill>
              <a:latin typeface="IPA モナー Pゴシック" charset="-128"/>
              <a:ea typeface="IPA モナー P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4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授業計画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</p:spPr>
        <p:txBody>
          <a:bodyPr numCol="2" anchor="t">
            <a:noAutofit/>
          </a:bodyPr>
          <a:lstStyle/>
          <a:p>
            <a:pPr marL="57150" indent="0">
              <a:buNone/>
            </a:pPr>
            <a:endParaRPr lang="en-US" altLang="ja-JP" sz="2000" dirty="0" smtClean="0"/>
          </a:p>
          <a:p>
            <a:pPr marL="57150" indent="0">
              <a:buNone/>
            </a:pPr>
            <a:r>
              <a:rPr lang="ja-JP" altLang="en-US" sz="2000" dirty="0" smtClean="0"/>
              <a:t>　１講　ガイダンス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第１部　古典機構学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　２講　リンク機構と自由度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３講　瞬間中心の法則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４講　リンク速度の図式解法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</a:t>
            </a:r>
            <a:r>
              <a:rPr lang="ja-JP" altLang="en-US" sz="2000" dirty="0" smtClean="0">
                <a:solidFill>
                  <a:srgbClr val="FF0066"/>
                </a:solidFill>
              </a:rPr>
              <a:t>○第１回レポート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>
                <a:solidFill>
                  <a:schemeClr val="accent2"/>
                </a:solidFill>
              </a:rPr>
              <a:t>第２部　ロボット機構学</a:t>
            </a:r>
            <a:endParaRPr lang="en-US" altLang="ja-JP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　５講　位置ベクトルと座標系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６講　多体系の運動学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７講　ロボット・マニピュレータ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</a:t>
            </a:r>
            <a:r>
              <a:rPr lang="ja-JP" altLang="en-US" sz="2000" dirty="0" smtClean="0">
                <a:solidFill>
                  <a:srgbClr val="FF0066"/>
                </a:solidFill>
              </a:rPr>
              <a:t>○</a:t>
            </a:r>
            <a:r>
              <a:rPr lang="ja-JP" altLang="en-US" sz="2000" dirty="0">
                <a:solidFill>
                  <a:srgbClr val="FF0066"/>
                </a:solidFill>
              </a:rPr>
              <a:t>第２回</a:t>
            </a:r>
            <a:r>
              <a:rPr lang="ja-JP" altLang="en-US" sz="2000" dirty="0" smtClean="0">
                <a:solidFill>
                  <a:srgbClr val="FF0066"/>
                </a:solidFill>
              </a:rPr>
              <a:t>レポート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>
                <a:solidFill>
                  <a:schemeClr val="accent3"/>
                </a:solidFill>
              </a:rPr>
              <a:t>第３部　ロボット力学</a:t>
            </a:r>
            <a:endParaRPr lang="en-US" altLang="ja-JP" sz="2400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　８講　オイラー・ラグランジュ方程式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　９講　一般化力とその応用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１０講　接触と摩擦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１１講　床面に転倒する倒立ロボット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>
                <a:solidFill>
                  <a:srgbClr val="FF0066"/>
                </a:solidFill>
              </a:rPr>
              <a:t>○第３回</a:t>
            </a:r>
            <a:r>
              <a:rPr lang="ja-JP" altLang="en-US" sz="2000" dirty="0" smtClean="0">
                <a:solidFill>
                  <a:srgbClr val="FF0066"/>
                </a:solidFill>
              </a:rPr>
              <a:t>レポート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 dirty="0" smtClean="0">
                <a:solidFill>
                  <a:schemeClr val="accent4"/>
                </a:solidFill>
              </a:rPr>
              <a:t>第４部</a:t>
            </a:r>
            <a:r>
              <a:rPr lang="ja-JP" altLang="en-US" sz="2400" dirty="0">
                <a:solidFill>
                  <a:schemeClr val="accent4"/>
                </a:solidFill>
              </a:rPr>
              <a:t>　</a:t>
            </a:r>
            <a:r>
              <a:rPr lang="ja-JP" altLang="en-US" sz="2400" dirty="0" smtClean="0">
                <a:solidFill>
                  <a:schemeClr val="accent4"/>
                </a:solidFill>
              </a:rPr>
              <a:t>ロボット制御</a:t>
            </a:r>
            <a:endParaRPr lang="en-US" altLang="ja-JP" sz="2400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１２講　対戦型ロボット・シミュレータ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１３講　グループワーク１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１４講　グループワーク２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１５講　競技会（発表を含む）／まとめ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>
                <a:solidFill>
                  <a:srgbClr val="FF0066"/>
                </a:solidFill>
              </a:rPr>
              <a:t>○第４回</a:t>
            </a:r>
            <a:r>
              <a:rPr lang="ja-JP" altLang="en-US" sz="2000" dirty="0" smtClean="0">
                <a:solidFill>
                  <a:srgbClr val="FF0066"/>
                </a:solidFill>
              </a:rPr>
              <a:t>レポート</a:t>
            </a:r>
            <a:endParaRPr lang="ja-JP" altLang="en-US" sz="2000" dirty="0">
              <a:solidFill>
                <a:srgbClr val="FF0066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54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立体</a:t>
            </a:r>
            <a:r>
              <a:rPr lang="ja-JP" altLang="ja-JP" dirty="0" smtClean="0"/>
              <a:t>機構</a:t>
            </a:r>
            <a:r>
              <a:rPr lang="ja-JP" altLang="ja-JP" dirty="0"/>
              <a:t>の自由度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53880"/>
          </a:xfrm>
        </p:spPr>
        <p:txBody>
          <a:bodyPr/>
          <a:lstStyle/>
          <a:p>
            <a:r>
              <a:rPr lang="ja-JP" altLang="en-US" dirty="0"/>
              <a:t>立体</a:t>
            </a:r>
            <a:r>
              <a:rPr lang="ja-JP" altLang="en-US" dirty="0" smtClean="0"/>
              <a:t>機構</a:t>
            </a:r>
            <a:r>
              <a:rPr lang="ja-JP" altLang="en-US" dirty="0"/>
              <a:t>の自由度 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 smtClean="0"/>
              <a:t>＝ ６（</a:t>
            </a:r>
            <a:r>
              <a:rPr lang="en-US" altLang="ja-JP" dirty="0"/>
              <a:t>n</a:t>
            </a:r>
            <a:r>
              <a:rPr lang="ja-JP" altLang="en-US" dirty="0"/>
              <a:t>－１</a:t>
            </a:r>
            <a:r>
              <a:rPr lang="ja-JP" altLang="en-US" dirty="0" smtClean="0"/>
              <a:t>）</a:t>
            </a:r>
            <a:r>
              <a:rPr lang="ja-JP" altLang="en-US" dirty="0"/>
              <a:t> </a:t>
            </a:r>
            <a:r>
              <a:rPr lang="ja-JP" altLang="en-US" dirty="0" smtClean="0"/>
              <a:t>－５ｐ</a:t>
            </a:r>
            <a:r>
              <a:rPr lang="en-US" altLang="ja-JP" baseline="-25000" dirty="0"/>
              <a:t>1 </a:t>
            </a:r>
            <a:r>
              <a:rPr lang="ja-JP" altLang="en-US" dirty="0" smtClean="0"/>
              <a:t>－４ｐ</a:t>
            </a:r>
            <a:r>
              <a:rPr lang="en-US" altLang="ja-JP" baseline="-25000" dirty="0" smtClean="0"/>
              <a:t>2 </a:t>
            </a:r>
            <a:r>
              <a:rPr lang="ja-JP" altLang="en-US" dirty="0"/>
              <a:t>－</a:t>
            </a:r>
            <a:r>
              <a:rPr lang="ja-JP" altLang="en-US" dirty="0" smtClean="0"/>
              <a:t>３ｐ</a:t>
            </a:r>
            <a:r>
              <a:rPr lang="en-US" altLang="ja-JP" baseline="-25000" dirty="0" smtClean="0"/>
              <a:t>3 </a:t>
            </a:r>
            <a:r>
              <a:rPr lang="ja-JP" altLang="en-US" dirty="0" smtClean="0"/>
              <a:t>－２ｐ</a:t>
            </a:r>
            <a:r>
              <a:rPr lang="en-US" altLang="ja-JP" baseline="-25000" dirty="0" smtClean="0"/>
              <a:t>4</a:t>
            </a:r>
            <a:r>
              <a:rPr lang="ja-JP" altLang="en-US" dirty="0" smtClean="0"/>
              <a:t>－</a:t>
            </a:r>
            <a:r>
              <a:rPr lang="ja-JP" altLang="en-US" dirty="0" err="1" smtClean="0"/>
              <a:t>ｐ</a:t>
            </a:r>
            <a:r>
              <a:rPr lang="en-US" altLang="ja-JP" baseline="-25000" dirty="0" smtClean="0"/>
              <a:t>5</a:t>
            </a:r>
            <a:endParaRPr lang="en-US" altLang="ja-JP" baseline="-25000" dirty="0"/>
          </a:p>
          <a:p>
            <a:pPr lvl="1"/>
            <a:r>
              <a:rPr lang="en-US" altLang="ja-JP" dirty="0" smtClean="0"/>
              <a:t>n</a:t>
            </a:r>
            <a:r>
              <a:rPr lang="ja-JP" altLang="en-US" dirty="0" smtClean="0"/>
              <a:t>　･</a:t>
            </a:r>
            <a:r>
              <a:rPr lang="ja-JP" altLang="en-US" dirty="0"/>
              <a:t>･･機素の個数．</a:t>
            </a:r>
          </a:p>
          <a:p>
            <a:pPr lvl="1"/>
            <a:r>
              <a:rPr lang="en-US" altLang="ja-JP" dirty="0"/>
              <a:t>p</a:t>
            </a:r>
            <a:r>
              <a:rPr lang="en-US" altLang="ja-JP" baseline="-25000" dirty="0"/>
              <a:t>1</a:t>
            </a:r>
            <a:r>
              <a:rPr lang="en-US" altLang="ja-JP" dirty="0"/>
              <a:t> </a:t>
            </a:r>
            <a:r>
              <a:rPr lang="ja-JP" altLang="en-US" dirty="0" smtClean="0"/>
              <a:t>･</a:t>
            </a:r>
            <a:r>
              <a:rPr lang="ja-JP" altLang="en-US" dirty="0"/>
              <a:t>･･自由度１の対偶の個数．</a:t>
            </a:r>
          </a:p>
          <a:p>
            <a:pPr lvl="1"/>
            <a:r>
              <a:rPr lang="en-US" altLang="ja-JP" dirty="0"/>
              <a:t>p</a:t>
            </a:r>
            <a:r>
              <a:rPr lang="en-US" altLang="ja-JP" baseline="-25000" dirty="0"/>
              <a:t>2</a:t>
            </a:r>
            <a:r>
              <a:rPr lang="en-US" altLang="ja-JP" dirty="0"/>
              <a:t> </a:t>
            </a:r>
            <a:r>
              <a:rPr lang="ja-JP" altLang="en-US" dirty="0" smtClean="0"/>
              <a:t>･</a:t>
            </a:r>
            <a:r>
              <a:rPr lang="ja-JP" altLang="en-US" dirty="0"/>
              <a:t>･･自由度２の対偶の個数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 </a:t>
            </a:r>
            <a:r>
              <a:rPr lang="ja-JP" altLang="en-US" dirty="0"/>
              <a:t>･･･</a:t>
            </a:r>
            <a:r>
              <a:rPr lang="ja-JP" altLang="en-US" dirty="0" smtClean="0"/>
              <a:t>自由度３の</a:t>
            </a:r>
            <a:r>
              <a:rPr lang="ja-JP" altLang="en-US" dirty="0"/>
              <a:t>対偶の個数．</a:t>
            </a:r>
          </a:p>
          <a:p>
            <a:pPr lvl="1"/>
            <a:r>
              <a:rPr lang="en-US" altLang="ja-JP" dirty="0" smtClean="0"/>
              <a:t>p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 </a:t>
            </a:r>
            <a:r>
              <a:rPr lang="ja-JP" altLang="en-US" dirty="0"/>
              <a:t>･･･</a:t>
            </a:r>
            <a:r>
              <a:rPr lang="ja-JP" altLang="en-US" dirty="0" smtClean="0"/>
              <a:t>自由度４の</a:t>
            </a:r>
            <a:r>
              <a:rPr lang="ja-JP" altLang="en-US" dirty="0"/>
              <a:t>対偶の個数．</a:t>
            </a:r>
          </a:p>
          <a:p>
            <a:pPr lvl="1"/>
            <a:r>
              <a:rPr lang="en-US" altLang="ja-JP" dirty="0" smtClean="0"/>
              <a:t>p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 </a:t>
            </a:r>
            <a:r>
              <a:rPr lang="ja-JP" altLang="en-US" dirty="0"/>
              <a:t>･･･</a:t>
            </a:r>
            <a:r>
              <a:rPr lang="ja-JP" altLang="en-US" dirty="0" smtClean="0"/>
              <a:t>自由度５の</a:t>
            </a:r>
            <a:r>
              <a:rPr lang="ja-JP" altLang="en-US" dirty="0"/>
              <a:t>対偶の個数</a:t>
            </a:r>
            <a:r>
              <a:rPr lang="ja-JP" altLang="en-US" dirty="0" smtClean="0"/>
              <a:t>．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6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平面リンク</a:t>
            </a:r>
            <a:r>
              <a:rPr lang="ja-JP" altLang="en-US" dirty="0" smtClean="0"/>
              <a:t>機構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399"/>
            <a:ext cx="8363272" cy="3066951"/>
          </a:xfrm>
        </p:spPr>
        <p:txBody>
          <a:bodyPr/>
          <a:lstStyle/>
          <a:p>
            <a:pPr marL="0" indent="0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/>
              <a:t>連鎖（</a:t>
            </a:r>
            <a:r>
              <a:rPr lang="en-US" altLang="ja-JP" dirty="0"/>
              <a:t>chain</a:t>
            </a:r>
            <a:r>
              <a:rPr lang="ja-JP" altLang="ja-JP" dirty="0"/>
              <a:t>）・・・</a:t>
            </a:r>
            <a:r>
              <a:rPr lang="ja-JP" altLang="ja-JP" dirty="0" smtClean="0"/>
              <a:t>・機素</a:t>
            </a:r>
            <a:r>
              <a:rPr lang="ja-JP" altLang="ja-JP" dirty="0"/>
              <a:t>・対偶の連結構造≒機構</a:t>
            </a:r>
          </a:p>
          <a:p>
            <a:pPr marL="0" indent="0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/>
              <a:t>リンク</a:t>
            </a:r>
            <a:r>
              <a:rPr lang="ja-JP" altLang="ja-JP" dirty="0" smtClean="0"/>
              <a:t>機構・</a:t>
            </a:r>
            <a:r>
              <a:rPr lang="ja-JP" altLang="ja-JP" dirty="0"/>
              <a:t>・・・</a:t>
            </a:r>
            <a:r>
              <a:rPr lang="ja-JP" altLang="ja-JP" dirty="0" smtClean="0"/>
              <a:t>・・</a:t>
            </a:r>
            <a:r>
              <a:rPr lang="ja-JP" altLang="ja-JP" dirty="0"/>
              <a:t>剛体からなる</a:t>
            </a:r>
            <a:r>
              <a:rPr lang="ja-JP" altLang="ja-JP" dirty="0" smtClean="0"/>
              <a:t>連鎖</a:t>
            </a:r>
            <a:endParaRPr lang="ja-JP" altLang="ja-JP" dirty="0"/>
          </a:p>
          <a:p>
            <a:pPr marL="0" indent="0"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/>
              <a:t>平面リンク機構</a:t>
            </a:r>
            <a:r>
              <a:rPr lang="ja-JP" altLang="ja-JP" dirty="0" smtClean="0"/>
              <a:t>・・</a:t>
            </a:r>
            <a:r>
              <a:rPr lang="ja-JP" altLang="en-US" dirty="0" smtClean="0"/>
              <a:t>運動が</a:t>
            </a:r>
            <a:r>
              <a:rPr lang="ja-JP" altLang="ja-JP" dirty="0" smtClean="0"/>
              <a:t>平面内</a:t>
            </a:r>
            <a:r>
              <a:rPr lang="ja-JP" altLang="en-US" dirty="0" smtClean="0"/>
              <a:t>の</a:t>
            </a:r>
            <a:r>
              <a:rPr lang="ja-JP" altLang="ja-JP" dirty="0" smtClean="0"/>
              <a:t>リンク機構</a:t>
            </a:r>
            <a:endParaRPr lang="ja-JP" altLang="ja-JP" dirty="0"/>
          </a:p>
          <a:p>
            <a:pPr marL="0" indent="0">
              <a:lnSpc>
                <a:spcPct val="200000"/>
              </a:lnSpc>
              <a:spcBef>
                <a:spcPts val="575"/>
              </a:spcBef>
              <a:spcAft>
                <a:spcPts val="1988"/>
              </a:spcAft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 smtClean="0">
                <a:solidFill>
                  <a:srgbClr val="23B8DC"/>
                </a:solidFill>
              </a:rPr>
              <a:t>実習</a:t>
            </a:r>
            <a:r>
              <a:rPr lang="en-US" altLang="ja-JP" dirty="0">
                <a:solidFill>
                  <a:srgbClr val="23B8DC"/>
                </a:solidFill>
              </a:rPr>
              <a:t>1</a:t>
            </a:r>
            <a:r>
              <a:rPr lang="ja-JP" altLang="ja-JP" dirty="0"/>
              <a:t>　次の平面リンク機構の自由度を</a:t>
            </a:r>
            <a:r>
              <a:rPr lang="ja-JP" altLang="ja-JP" dirty="0" smtClean="0"/>
              <a:t>求めよ</a:t>
            </a:r>
            <a:endParaRPr lang="ja-JP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3059535" y="5624413"/>
            <a:ext cx="4319587" cy="1588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931197" y="5372001"/>
            <a:ext cx="538163" cy="501650"/>
            <a:chOff x="3356" y="3515"/>
            <a:chExt cx="339" cy="316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3356" y="3628"/>
              <a:ext cx="339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3356" y="3719"/>
              <a:ext cx="339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3538" y="3719"/>
              <a:ext cx="0" cy="11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538" y="3515"/>
              <a:ext cx="0" cy="11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788322" y="6019701"/>
            <a:ext cx="900113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1978447" y="4362351"/>
            <a:ext cx="182563" cy="1263650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1980035" y="4363938"/>
            <a:ext cx="3240087" cy="900113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1799060" y="4184551"/>
            <a:ext cx="358775" cy="358775"/>
            <a:chOff x="1383" y="2767"/>
            <a:chExt cx="226" cy="226"/>
          </a:xfrm>
        </p:grpSpPr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1383" y="2767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1451" y="2835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5039147" y="5084663"/>
            <a:ext cx="358775" cy="358775"/>
            <a:chOff x="3424" y="3334"/>
            <a:chExt cx="226" cy="226"/>
          </a:xfrm>
        </p:grpSpPr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3424" y="3334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492" y="3402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624413"/>
            <a:ext cx="1800225" cy="3603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60" y="5624413"/>
            <a:ext cx="360362" cy="3603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4" name="Group 20"/>
          <p:cNvGrpSpPr>
            <a:grpSpLocks/>
          </p:cNvGrpSpPr>
          <p:nvPr/>
        </p:nvGrpSpPr>
        <p:grpSpPr bwMode="auto">
          <a:xfrm>
            <a:off x="1980035" y="5443438"/>
            <a:ext cx="358775" cy="358775"/>
            <a:chOff x="1497" y="3560"/>
            <a:chExt cx="226" cy="226"/>
          </a:xfrm>
        </p:grpSpPr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1497" y="3560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1565" y="3628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7" name="Freeform 23"/>
          <p:cNvSpPr>
            <a:spLocks/>
          </p:cNvSpPr>
          <p:nvPr/>
        </p:nvSpPr>
        <p:spPr bwMode="auto">
          <a:xfrm>
            <a:off x="1799060" y="5084663"/>
            <a:ext cx="720725" cy="539750"/>
          </a:xfrm>
          <a:custGeom>
            <a:avLst/>
            <a:gdLst>
              <a:gd name="T0" fmla="*/ 0 w 2001"/>
              <a:gd name="T1" fmla="*/ 1500 h 1501"/>
              <a:gd name="T2" fmla="*/ 2000 w 2001"/>
              <a:gd name="T3" fmla="*/ 1000 h 1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01" h="1501">
                <a:moveTo>
                  <a:pt x="0" y="1500"/>
                </a:moveTo>
                <a:cubicBezTo>
                  <a:pt x="0" y="0"/>
                  <a:pt x="1500" y="0"/>
                  <a:pt x="2000" y="10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313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実習２：　平面リンク機構の自由</a:t>
            </a:r>
            <a:r>
              <a:rPr lang="ja-JP" altLang="en-US" dirty="0"/>
              <a:t>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19256" cy="5029200"/>
          </a:xfrm>
        </p:spPr>
        <p:txBody>
          <a:bodyPr/>
          <a:lstStyle/>
          <a:p>
            <a:r>
              <a:rPr lang="ja-JP" altLang="ja-JP" dirty="0" smtClean="0"/>
              <a:t>次</a:t>
            </a:r>
            <a:r>
              <a:rPr lang="ja-JP" altLang="ja-JP" dirty="0"/>
              <a:t>の平面リンク機構の自由度を求めよ．</a:t>
            </a:r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807494" y="4076750"/>
            <a:ext cx="2879725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2626519" y="2814687"/>
            <a:ext cx="182563" cy="1263650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2626519" y="2778175"/>
            <a:ext cx="2484438" cy="396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2447132" y="2636887"/>
            <a:ext cx="358775" cy="358775"/>
            <a:chOff x="2041" y="1610"/>
            <a:chExt cx="226" cy="226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041" y="1610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109" y="1678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76750"/>
            <a:ext cx="3924300" cy="3603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2626519" y="3897362"/>
            <a:ext cx="358775" cy="358775"/>
            <a:chOff x="2154" y="2404"/>
            <a:chExt cx="226" cy="226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2154" y="2404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2222" y="2472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2447132" y="3537000"/>
            <a:ext cx="720725" cy="539750"/>
          </a:xfrm>
          <a:custGeom>
            <a:avLst/>
            <a:gdLst>
              <a:gd name="T0" fmla="*/ 0 w 2001"/>
              <a:gd name="T1" fmla="*/ 1500 h 1501"/>
              <a:gd name="T2" fmla="*/ 2000 w 2001"/>
              <a:gd name="T3" fmla="*/ 1000 h 1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01" h="1501">
                <a:moveTo>
                  <a:pt x="0" y="1500"/>
                </a:moveTo>
                <a:cubicBezTo>
                  <a:pt x="0" y="0"/>
                  <a:pt x="1500" y="0"/>
                  <a:pt x="2000" y="10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5110957" y="2779762"/>
            <a:ext cx="506412" cy="1298575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434807" y="3897362"/>
            <a:ext cx="358775" cy="358775"/>
            <a:chOff x="3923" y="2404"/>
            <a:chExt cx="226" cy="226"/>
          </a:xfrm>
        </p:grpSpPr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3923" y="2404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3991" y="2472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4931569" y="2600375"/>
            <a:ext cx="358775" cy="358775"/>
            <a:chOff x="3606" y="1587"/>
            <a:chExt cx="226" cy="226"/>
          </a:xfrm>
        </p:grpSpPr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3606" y="1587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3674" y="1655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232546" y="4949825"/>
            <a:ext cx="4247629" cy="5397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6969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※</a:t>
            </a:r>
            <a:r>
              <a:rPr lang="ja-JP" dirty="0">
                <a:solidFill>
                  <a:schemeClr val="tx1"/>
                </a:solidFill>
              </a:rPr>
              <a:t>対偶はすべて回り対偶</a:t>
            </a:r>
          </a:p>
        </p:txBody>
      </p:sp>
    </p:spTree>
    <p:extLst>
      <p:ext uri="{BB962C8B-B14F-4D97-AF65-F5344CB8AC3E}">
        <p14:creationId xmlns:p14="http://schemas.microsoft.com/office/powerpoint/2010/main" val="40143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第３講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瞬間中心の法則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２講の復習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4757906" y="3717032"/>
            <a:ext cx="4248472" cy="2649538"/>
          </a:xfrm>
          <a:prstGeom prst="roundRect">
            <a:avLst>
              <a:gd name="adj" fmla="val 56"/>
            </a:avLst>
          </a:prstGeom>
          <a:solidFill>
            <a:srgbClr val="FFFFFF">
              <a:alpha val="7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938757" y="3807520"/>
            <a:ext cx="38957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>
                <a:latin typeface="IPA モナー Pゴシック" charset="-128"/>
                <a:ea typeface="IPA モナー Pゴシック" charset="-128"/>
              </a:rPr>
              <a:t>「回り対偶（</a:t>
            </a:r>
            <a:r>
              <a:rPr lang="en-US">
                <a:latin typeface="IPA モナー Pゴシック" charset="-128"/>
                <a:ea typeface="IPA モナー Pゴシック" charset="-128"/>
              </a:rPr>
              <a:t>turning pair</a:t>
            </a:r>
            <a:r>
              <a:rPr lang="ja-JP">
                <a:latin typeface="IPA モナー Pゴシック" charset="-128"/>
                <a:ea typeface="IPA モナー Pゴシック" charset="-128"/>
              </a:rPr>
              <a:t>）」</a:t>
            </a:r>
          </a:p>
        </p:txBody>
      </p: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5046707" y="4110732"/>
            <a:ext cx="3598863" cy="2214563"/>
            <a:chOff x="3515" y="1572"/>
            <a:chExt cx="2267" cy="1395"/>
          </a:xfrm>
        </p:grpSpPr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3515" y="2045"/>
              <a:ext cx="1179" cy="686"/>
              <a:chOff x="3515" y="2045"/>
              <a:chExt cx="1179" cy="686"/>
            </a:xfrm>
          </p:grpSpPr>
          <p:sp>
            <p:nvSpPr>
              <p:cNvPr id="19" name="Line 24"/>
              <p:cNvSpPr>
                <a:spLocks noChangeShapeType="1"/>
              </p:cNvSpPr>
              <p:nvPr/>
            </p:nvSpPr>
            <p:spPr bwMode="auto">
              <a:xfrm flipV="1">
                <a:off x="3515" y="2045"/>
                <a:ext cx="1179" cy="686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4581" y="1933"/>
              <a:ext cx="1201" cy="835"/>
              <a:chOff x="4581" y="1933"/>
              <a:chExt cx="1201" cy="835"/>
            </a:xfrm>
          </p:grpSpPr>
          <p:sp>
            <p:nvSpPr>
              <p:cNvPr id="15" name="Line 26"/>
              <p:cNvSpPr>
                <a:spLocks noChangeShapeType="1"/>
              </p:cNvSpPr>
              <p:nvPr/>
            </p:nvSpPr>
            <p:spPr bwMode="auto">
              <a:xfrm>
                <a:off x="4694" y="2046"/>
                <a:ext cx="1088" cy="722"/>
              </a:xfrm>
              <a:prstGeom prst="line">
                <a:avLst/>
              </a:prstGeom>
              <a:noFill/>
              <a:ln w="72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6" name="Group 27"/>
              <p:cNvGrpSpPr>
                <a:grpSpLocks/>
              </p:cNvGrpSpPr>
              <p:nvPr/>
            </p:nvGrpSpPr>
            <p:grpSpPr bwMode="auto">
              <a:xfrm>
                <a:off x="4581" y="1933"/>
                <a:ext cx="226" cy="225"/>
                <a:chOff x="4581" y="1933"/>
                <a:chExt cx="226" cy="225"/>
              </a:xfrm>
            </p:grpSpPr>
            <p:sp>
              <p:nvSpPr>
                <p:cNvPr id="17" name="Oval 28"/>
                <p:cNvSpPr>
                  <a:spLocks noChangeArrowheads="1"/>
                </p:cNvSpPr>
                <p:nvPr/>
              </p:nvSpPr>
              <p:spPr bwMode="auto">
                <a:xfrm>
                  <a:off x="4581" y="1933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8" name="Oval 29"/>
                <p:cNvSpPr>
                  <a:spLocks noChangeArrowheads="1"/>
                </p:cNvSpPr>
                <p:nvPr/>
              </p:nvSpPr>
              <p:spPr bwMode="auto">
                <a:xfrm>
                  <a:off x="4649" y="2001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3810" y="2497"/>
              <a:ext cx="793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101448" rIns="90000" bIns="45000"/>
            <a:lstStyle>
              <a:lvl1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ja-JP">
                  <a:latin typeface="IPA モナー Pゴシック" charset="-128"/>
                  <a:ea typeface="IPA モナー Pゴシック" charset="-128"/>
                </a:rPr>
                <a:t>機素</a:t>
              </a:r>
              <a:r>
                <a:rPr lang="en-US">
                  <a:latin typeface="IPA モナー Pゴシック" charset="-128"/>
                  <a:ea typeface="IPA モナー Pゴシック" charset="-128"/>
                </a:rPr>
                <a:t>1</a:t>
              </a:r>
            </a:p>
          </p:txBody>
        </p:sp>
        <p:sp>
          <p:nvSpPr>
            <p:cNvPr id="13" name="Text Box 31"/>
            <p:cNvSpPr txBox="1">
              <a:spLocks noChangeArrowheads="1"/>
            </p:cNvSpPr>
            <p:nvPr/>
          </p:nvSpPr>
          <p:spPr bwMode="auto">
            <a:xfrm>
              <a:off x="4717" y="2531"/>
              <a:ext cx="90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101448" rIns="90000" bIns="45000"/>
            <a:lstStyle>
              <a:lvl1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ja-JP" dirty="0">
                  <a:latin typeface="IPA モナー Pゴシック" charset="-128"/>
                  <a:ea typeface="IPA モナー Pゴシック" charset="-128"/>
                </a:rPr>
                <a:t>機素</a:t>
              </a:r>
              <a:r>
                <a:rPr lang="en-US" dirty="0">
                  <a:latin typeface="IPA モナー Pゴシック" charset="-128"/>
                  <a:ea typeface="IPA モナー Pゴシック" charset="-128"/>
                </a:rPr>
                <a:t>2</a:t>
              </a: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1" y="1572"/>
              <a:ext cx="929" cy="563"/>
            </a:xfrm>
            <a:custGeom>
              <a:avLst/>
              <a:gdLst>
                <a:gd name="T0" fmla="*/ 1000 w 4101"/>
                <a:gd name="T1" fmla="*/ 2488 h 2489"/>
                <a:gd name="T2" fmla="*/ 3000 w 4101"/>
                <a:gd name="T3" fmla="*/ 2488 h 2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01" h="2489">
                  <a:moveTo>
                    <a:pt x="1000" y="2488"/>
                  </a:moveTo>
                  <a:cubicBezTo>
                    <a:pt x="0" y="0"/>
                    <a:pt x="4100" y="99"/>
                    <a:pt x="3000" y="2488"/>
                  </a:cubicBez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3717032"/>
            <a:ext cx="4481314" cy="2649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2022842" y="4614020"/>
            <a:ext cx="1582936" cy="1019126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365418" y="4612430"/>
            <a:ext cx="1657424" cy="1020715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843455" y="4434632"/>
            <a:ext cx="358775" cy="358775"/>
            <a:chOff x="1633" y="1551"/>
            <a:chExt cx="226" cy="226"/>
          </a:xfrm>
        </p:grpSpPr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1633" y="1551"/>
              <a:ext cx="226" cy="226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1701" y="1619"/>
              <a:ext cx="90" cy="90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8" name="Oval 11"/>
          <p:cNvSpPr>
            <a:spLocks noChangeArrowheads="1"/>
          </p:cNvSpPr>
          <p:nvPr/>
        </p:nvSpPr>
        <p:spPr bwMode="auto">
          <a:xfrm>
            <a:off x="3426390" y="5468495"/>
            <a:ext cx="358775" cy="358775"/>
          </a:xfrm>
          <a:prstGeom prst="ellipse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179512" y="5462767"/>
            <a:ext cx="358775" cy="358775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機構学の専門用語を導入した．</a:t>
            </a:r>
          </a:p>
          <a:p>
            <a:pPr lvl="1"/>
            <a:r>
              <a:rPr lang="ja-JP" altLang="en-US" dirty="0"/>
              <a:t>機素，対偶，リンク機構，平面リンク機構</a:t>
            </a:r>
          </a:p>
          <a:p>
            <a:r>
              <a:rPr lang="ja-JP" altLang="en-US" dirty="0"/>
              <a:t>「機構の自由度」という数値を導入した．</a:t>
            </a:r>
          </a:p>
          <a:p>
            <a:pPr lvl="1"/>
            <a:r>
              <a:rPr lang="ja-JP" altLang="en-US" dirty="0"/>
              <a:t>平面機構の自由度 ＝ ３（</a:t>
            </a:r>
            <a:r>
              <a:rPr lang="en-US" altLang="ja-JP" dirty="0"/>
              <a:t>n</a:t>
            </a:r>
            <a:r>
              <a:rPr lang="ja-JP" altLang="en-US" dirty="0"/>
              <a:t>－１）－２ｐ</a:t>
            </a:r>
            <a:r>
              <a:rPr lang="en-US" altLang="ja-JP" baseline="-25000" dirty="0"/>
              <a:t>1</a:t>
            </a:r>
            <a:r>
              <a:rPr lang="ja-JP" altLang="en-US" dirty="0"/>
              <a:t>－</a:t>
            </a:r>
            <a:r>
              <a:rPr lang="ja-JP" altLang="en-US" dirty="0" err="1"/>
              <a:t>ｐ</a:t>
            </a:r>
            <a:r>
              <a:rPr lang="en-US" altLang="ja-JP" baseline="-25000" dirty="0" smtClean="0"/>
              <a:t>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2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より個別的な機構の特徴を，図式化したい！</a:t>
            </a:r>
          </a:p>
          <a:p>
            <a:endParaRPr lang="en-US" altLang="ja-JP" dirty="0" smtClean="0"/>
          </a:p>
          <a:p>
            <a:endParaRPr lang="ja-JP" altLang="en-US" dirty="0"/>
          </a:p>
          <a:p>
            <a:r>
              <a:rPr lang="ja-JP" altLang="en-US" dirty="0"/>
              <a:t>機素の運動の特徴点を導入する．</a:t>
            </a:r>
          </a:p>
          <a:p>
            <a:pPr lvl="1"/>
            <a:r>
              <a:rPr lang="ja-JP" altLang="en-US" dirty="0"/>
              <a:t>瞬間中心の定義</a:t>
            </a:r>
          </a:p>
          <a:p>
            <a:pPr lvl="1"/>
            <a:r>
              <a:rPr lang="ja-JP" altLang="en-US" dirty="0"/>
              <a:t>３瞬間中心の定理（ケネディーの定理）</a:t>
            </a:r>
          </a:p>
          <a:p>
            <a:pPr lvl="1"/>
            <a:r>
              <a:rPr lang="ja-JP" altLang="en-US" dirty="0" smtClean="0"/>
              <a:t>例題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3456874" y="1988840"/>
            <a:ext cx="1296144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3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準備</a:t>
            </a:r>
            <a:r>
              <a:rPr kumimoji="1" lang="en-US" altLang="ja-JP" dirty="0" smtClean="0"/>
              <a:t>】</a:t>
            </a:r>
            <a:r>
              <a:rPr lang="ja-JP" altLang="en-US" dirty="0"/>
              <a:t>　</a:t>
            </a:r>
            <a:r>
              <a:rPr lang="ja-JP" altLang="en-US" dirty="0" smtClean="0"/>
              <a:t>曲率中心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65448"/>
          </a:xfrm>
        </p:spPr>
        <p:txBody>
          <a:bodyPr/>
          <a:lstStyle/>
          <a:p>
            <a:r>
              <a:rPr kumimoji="1" lang="ja-JP" altLang="en-US" dirty="0" smtClean="0"/>
              <a:t>「曲線に接する円」の中心．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806320" y="1169554"/>
            <a:ext cx="1961400" cy="138499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000000"/>
                </a:solidFill>
                <a:latin typeface="+mn-ea"/>
              </a:rPr>
              <a:t>直線部分の</a:t>
            </a:r>
            <a:endParaRPr lang="ja-JP" altLang="en-US" sz="2800" dirty="0">
              <a:latin typeface="+mn-ea"/>
            </a:endParaRPr>
          </a:p>
          <a:p>
            <a:r>
              <a:rPr lang="ja-JP" altLang="en-US" sz="2800" dirty="0">
                <a:solidFill>
                  <a:srgbClr val="000000"/>
                </a:solidFill>
                <a:latin typeface="+mn-ea"/>
              </a:rPr>
              <a:t>曲率中心は</a:t>
            </a:r>
            <a:endParaRPr lang="ja-JP" altLang="en-US" sz="2800" dirty="0">
              <a:latin typeface="+mn-ea"/>
            </a:endParaRPr>
          </a:p>
          <a:p>
            <a:r>
              <a:rPr lang="ja-JP" altLang="en-US" sz="2800" dirty="0">
                <a:solidFill>
                  <a:srgbClr val="000000"/>
                </a:solidFill>
                <a:latin typeface="+mn-ea"/>
              </a:rPr>
              <a:t>無限遠点</a:t>
            </a:r>
            <a:endParaRPr lang="ja-JP" altLang="en-US" sz="2800" dirty="0">
              <a:latin typeface="+mn-ea"/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2843544" y="2906052"/>
            <a:ext cx="2448000" cy="2448000"/>
          </a:xfrm>
          <a:prstGeom prst="ellipse">
            <a:avLst/>
          </a:prstGeom>
          <a:ln w="36000">
            <a:solidFill>
              <a:schemeClr val="accent1"/>
            </a:solidFill>
            <a:round/>
          </a:ln>
        </p:spPr>
      </p:sp>
      <p:sp>
        <p:nvSpPr>
          <p:cNvPr id="17" name="CustomShape 4"/>
          <p:cNvSpPr/>
          <p:nvPr/>
        </p:nvSpPr>
        <p:spPr>
          <a:xfrm>
            <a:off x="6443544" y="3338052"/>
            <a:ext cx="828000" cy="828000"/>
          </a:xfrm>
          <a:prstGeom prst="ellipse">
            <a:avLst/>
          </a:prstGeom>
          <a:ln w="36000">
            <a:solidFill>
              <a:schemeClr val="accent1"/>
            </a:solidFill>
            <a:round/>
          </a:ln>
        </p:spPr>
      </p:sp>
      <p:sp>
        <p:nvSpPr>
          <p:cNvPr id="18" name="Freeform 5"/>
          <p:cNvSpPr/>
          <p:nvPr/>
        </p:nvSpPr>
        <p:spPr>
          <a:xfrm>
            <a:off x="467544" y="1970412"/>
            <a:ext cx="8316360" cy="2664360"/>
          </a:xfrm>
          <a:custGeom>
            <a:avLst/>
            <a:gdLst/>
            <a:ahLst/>
            <a:cxnLst/>
            <a:rect l="0" t="0" r="r" b="b"/>
            <a:pathLst>
              <a:path w="23101" h="7401">
                <a:moveTo>
                  <a:pt x="0" y="6400"/>
                </a:moveTo>
                <a:cubicBezTo>
                  <a:pt x="6000" y="7400"/>
                  <a:pt x="7600" y="0"/>
                  <a:pt x="12600" y="3500"/>
                </a:cubicBezTo>
                <a:cubicBezTo>
                  <a:pt x="17600" y="7000"/>
                  <a:pt x="18600" y="7000"/>
                  <a:pt x="19600" y="4000"/>
                </a:cubicBezTo>
                <a:cubicBezTo>
                  <a:pt x="20600" y="1000"/>
                  <a:pt x="22100" y="1500"/>
                  <a:pt x="23100" y="5500"/>
                </a:cubicBezTo>
              </a:path>
            </a:pathLst>
          </a:custGeom>
          <a:ln w="72000">
            <a:solidFill>
              <a:srgbClr val="000000"/>
            </a:solidFill>
            <a:round/>
          </a:ln>
        </p:spPr>
      </p:sp>
      <p:sp>
        <p:nvSpPr>
          <p:cNvPr id="19" name="CustomShape 6"/>
          <p:cNvSpPr/>
          <p:nvPr/>
        </p:nvSpPr>
        <p:spPr>
          <a:xfrm>
            <a:off x="3971784" y="2798052"/>
            <a:ext cx="180000" cy="1800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</p:sp>
      <p:sp>
        <p:nvSpPr>
          <p:cNvPr id="20" name="CustomShape 7"/>
          <p:cNvSpPr/>
          <p:nvPr/>
        </p:nvSpPr>
        <p:spPr>
          <a:xfrm>
            <a:off x="6911544" y="4058052"/>
            <a:ext cx="180000" cy="1800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</p:sp>
      <p:sp>
        <p:nvSpPr>
          <p:cNvPr id="21" name="Line 8"/>
          <p:cNvSpPr/>
          <p:nvPr/>
        </p:nvSpPr>
        <p:spPr>
          <a:xfrm flipH="1" flipV="1">
            <a:off x="4061064" y="2997492"/>
            <a:ext cx="6480" cy="1132560"/>
          </a:xfrm>
          <a:prstGeom prst="line">
            <a:avLst/>
          </a:prstGeom>
          <a:ln w="36000">
            <a:solidFill>
              <a:srgbClr val="0000FF"/>
            </a:solidFill>
            <a:round/>
            <a:headEnd type="oval" w="med" len="med"/>
            <a:tailEnd type="triangle" w="med" len="med"/>
          </a:ln>
        </p:spPr>
      </p:sp>
      <p:sp>
        <p:nvSpPr>
          <p:cNvPr id="25" name="CustomShape 12"/>
          <p:cNvSpPr/>
          <p:nvPr/>
        </p:nvSpPr>
        <p:spPr>
          <a:xfrm>
            <a:off x="3995544" y="405805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sp>
      <p:sp>
        <p:nvSpPr>
          <p:cNvPr id="27" name="CustomShape 14"/>
          <p:cNvSpPr/>
          <p:nvPr/>
        </p:nvSpPr>
        <p:spPr>
          <a:xfrm>
            <a:off x="6803544" y="369805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sp>
      <p:pic>
        <p:nvPicPr>
          <p:cNvPr id="29" name="図 28"/>
          <p:cNvPicPr/>
          <p:nvPr/>
        </p:nvPicPr>
        <p:blipFill>
          <a:blip r:embed="rId2"/>
          <a:stretch>
            <a:fillRect/>
          </a:stretch>
        </p:blipFill>
        <p:spPr>
          <a:xfrm>
            <a:off x="6335544" y="1651452"/>
            <a:ext cx="460440" cy="246600"/>
          </a:xfrm>
          <a:prstGeom prst="rect">
            <a:avLst/>
          </a:prstGeom>
        </p:spPr>
      </p:pic>
      <p:sp>
        <p:nvSpPr>
          <p:cNvPr id="30" name="CustomShape 18"/>
          <p:cNvSpPr/>
          <p:nvPr/>
        </p:nvSpPr>
        <p:spPr>
          <a:xfrm>
            <a:off x="5270664" y="3375492"/>
            <a:ext cx="180000" cy="1800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</p:sp>
      <p:sp>
        <p:nvSpPr>
          <p:cNvPr id="31" name="Line 19"/>
          <p:cNvSpPr/>
          <p:nvPr/>
        </p:nvSpPr>
        <p:spPr>
          <a:xfrm flipH="1">
            <a:off x="5363544" y="2459292"/>
            <a:ext cx="721800" cy="986760"/>
          </a:xfrm>
          <a:prstGeom prst="line">
            <a:avLst/>
          </a:prstGeom>
          <a:ln w="36000">
            <a:solidFill>
              <a:srgbClr val="0000FF"/>
            </a:solidFill>
            <a:round/>
            <a:tailEnd type="triangle" w="med" len="med"/>
          </a:ln>
        </p:spPr>
      </p:sp>
      <p:sp>
        <p:nvSpPr>
          <p:cNvPr id="32" name="Line 20"/>
          <p:cNvSpPr/>
          <p:nvPr/>
        </p:nvSpPr>
        <p:spPr>
          <a:xfrm>
            <a:off x="6009024" y="2247612"/>
            <a:ext cx="326520" cy="1904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3" name="Line 21"/>
          <p:cNvSpPr/>
          <p:nvPr/>
        </p:nvSpPr>
        <p:spPr>
          <a:xfrm flipH="1">
            <a:off x="6162024" y="1919292"/>
            <a:ext cx="319320" cy="435960"/>
          </a:xfrm>
          <a:prstGeom prst="line">
            <a:avLst/>
          </a:prstGeom>
          <a:ln w="36000">
            <a:solidFill>
              <a:srgbClr val="0000FF"/>
            </a:solidFill>
            <a:custDash>
              <a:ds d="197000" sp="120000"/>
            </a:custDash>
            <a:round/>
          </a:ln>
        </p:spPr>
      </p:sp>
      <p:sp>
        <p:nvSpPr>
          <p:cNvPr id="34" name="Line 22"/>
          <p:cNvSpPr/>
          <p:nvPr/>
        </p:nvSpPr>
        <p:spPr>
          <a:xfrm>
            <a:off x="5932344" y="2364972"/>
            <a:ext cx="326520" cy="1904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5" name="CustomShape 23"/>
          <p:cNvSpPr/>
          <p:nvPr/>
        </p:nvSpPr>
        <p:spPr>
          <a:xfrm>
            <a:off x="6407544" y="186205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sp>
      <p:sp>
        <p:nvSpPr>
          <p:cNvPr id="8" name="正方形/長方形 7"/>
          <p:cNvSpPr/>
          <p:nvPr/>
        </p:nvSpPr>
        <p:spPr>
          <a:xfrm>
            <a:off x="1148909" y="339067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+mn-ea"/>
              </a:rPr>
              <a:t>曲線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161927" y="338272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>
                <a:solidFill>
                  <a:srgbClr val="0000FF"/>
                </a:solidFill>
                <a:latin typeface="+mn-ea"/>
              </a:rPr>
              <a:t>曲率</a:t>
            </a:r>
            <a:endParaRPr lang="ja-JP" altLang="en-US" sz="2800" dirty="0">
              <a:latin typeface="+mn-ea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067944" y="339067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>
                <a:solidFill>
                  <a:srgbClr val="0000FF"/>
                </a:solidFill>
                <a:latin typeface="+mn-ea"/>
              </a:rPr>
              <a:t>半径</a:t>
            </a:r>
            <a:endParaRPr lang="ja-JP" altLang="en-US" sz="2800" dirty="0">
              <a:latin typeface="+mn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75856" y="430072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>
                <a:solidFill>
                  <a:srgbClr val="FF0000"/>
                </a:solidFill>
              </a:rPr>
              <a:t>曲率中心</a:t>
            </a:r>
            <a:endParaRPr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982322" y="492200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solidFill>
                  <a:schemeClr val="accent1"/>
                </a:solidFill>
                <a:latin typeface="IPA モナー Pゴシック"/>
                <a:ea typeface="IPA モナー Pゴシック"/>
              </a:rPr>
              <a:t>曲率円</a:t>
            </a:r>
            <a:endParaRPr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10492" y="5734997"/>
            <a:ext cx="7048724" cy="646331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/>
              <a:t>曲線は円弧でパッチワークできる！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曲率中心の見つけ方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93440"/>
          </a:xfrm>
        </p:spPr>
        <p:txBody>
          <a:bodyPr/>
          <a:lstStyle/>
          <a:p>
            <a:r>
              <a:rPr kumimoji="1" lang="ja-JP" altLang="en-US" dirty="0" smtClean="0"/>
              <a:t>法線を引く！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6" name="Freeform 3"/>
          <p:cNvSpPr>
            <a:spLocks noChangeArrowheads="1"/>
          </p:cNvSpPr>
          <p:nvPr/>
        </p:nvSpPr>
        <p:spPr bwMode="auto">
          <a:xfrm>
            <a:off x="539552" y="2016125"/>
            <a:ext cx="8316912" cy="2663825"/>
          </a:xfrm>
          <a:custGeom>
            <a:avLst/>
            <a:gdLst>
              <a:gd name="T0" fmla="*/ 0 w 23101"/>
              <a:gd name="T1" fmla="*/ 6400 h 7401"/>
              <a:gd name="T2" fmla="*/ 12600 w 23101"/>
              <a:gd name="T3" fmla="*/ 3500 h 7401"/>
              <a:gd name="T4" fmla="*/ 19600 w 23101"/>
              <a:gd name="T5" fmla="*/ 4000 h 7401"/>
              <a:gd name="T6" fmla="*/ 23100 w 23101"/>
              <a:gd name="T7" fmla="*/ 5500 h 7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101" h="7401">
                <a:moveTo>
                  <a:pt x="0" y="6400"/>
                </a:moveTo>
                <a:cubicBezTo>
                  <a:pt x="6000" y="7400"/>
                  <a:pt x="7600" y="0"/>
                  <a:pt x="12600" y="3500"/>
                </a:cubicBezTo>
                <a:cubicBezTo>
                  <a:pt x="17600" y="7000"/>
                  <a:pt x="18600" y="7000"/>
                  <a:pt x="19600" y="4000"/>
                </a:cubicBezTo>
                <a:cubicBezTo>
                  <a:pt x="20600" y="1000"/>
                  <a:pt x="22100" y="1500"/>
                  <a:pt x="23100" y="5500"/>
                </a:cubicBezTo>
              </a:path>
            </a:pathLst>
          </a:custGeom>
          <a:noFill/>
          <a:ln w="720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051102" y="2855913"/>
            <a:ext cx="179387" cy="179387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995914" y="4122738"/>
            <a:ext cx="179388" cy="179387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420739" y="4070350"/>
            <a:ext cx="160655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b="1" dirty="0">
                <a:solidFill>
                  <a:srgbClr val="FF0000"/>
                </a:solidFill>
                <a:latin typeface="+mn-ea"/>
                <a:ea typeface="+mn-ea"/>
              </a:rPr>
              <a:t>曲率中心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826889" y="3671888"/>
            <a:ext cx="89058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chemeClr val="accent1"/>
                </a:solidFill>
                <a:latin typeface="+mn-ea"/>
                <a:ea typeface="+mn-ea"/>
              </a:rPr>
              <a:t>曲線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89" y="1571625"/>
            <a:ext cx="46037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3257352" y="2087563"/>
            <a:ext cx="1798637" cy="2159000"/>
            <a:chOff x="2279" y="1315"/>
            <a:chExt cx="1133" cy="1360"/>
          </a:xfrm>
        </p:grpSpPr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2835" y="1860"/>
              <a:ext cx="158" cy="158"/>
            </a:xfrm>
            <a:prstGeom prst="roundRect">
              <a:avLst>
                <a:gd name="adj" fmla="val 630"/>
              </a:avLst>
            </a:prstGeom>
            <a:noFill/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35" y="1315"/>
              <a:ext cx="0" cy="136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279" y="1860"/>
              <a:ext cx="1133" cy="0"/>
            </a:xfrm>
            <a:prstGeom prst="line">
              <a:avLst/>
            </a:prstGeom>
            <a:noFill/>
            <a:ln w="180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700139" y="2501900"/>
            <a:ext cx="890588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0000FF"/>
                </a:solidFill>
                <a:latin typeface="+mn-ea"/>
                <a:ea typeface="+mn-ea"/>
              </a:rPr>
              <a:t>接線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130477" y="1998663"/>
            <a:ext cx="8905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法線</a:t>
            </a: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360789" y="3414713"/>
            <a:ext cx="179388" cy="179387"/>
          </a:xfrm>
          <a:prstGeom prst="ellipse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4711502" y="1895475"/>
            <a:ext cx="1793875" cy="2108200"/>
            <a:chOff x="3195" y="1194"/>
            <a:chExt cx="1130" cy="1328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195" y="1896"/>
              <a:ext cx="944" cy="626"/>
            </a:xfrm>
            <a:prstGeom prst="line">
              <a:avLst/>
            </a:prstGeom>
            <a:noFill/>
            <a:ln w="180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3506" y="1194"/>
              <a:ext cx="820" cy="1235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 rot="2040000">
              <a:off x="3690" y="2101"/>
              <a:ext cx="158" cy="158"/>
            </a:xfrm>
            <a:prstGeom prst="roundRect">
              <a:avLst>
                <a:gd name="adj" fmla="val 630"/>
              </a:avLst>
            </a:prstGeom>
            <a:noFill/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6252964" y="3800475"/>
            <a:ext cx="1703388" cy="827088"/>
            <a:chOff x="4166" y="2394"/>
            <a:chExt cx="1073" cy="521"/>
          </a:xfrm>
        </p:grpSpPr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4166" y="2471"/>
              <a:ext cx="1073" cy="365"/>
            </a:xfrm>
            <a:prstGeom prst="line">
              <a:avLst/>
            </a:prstGeom>
            <a:noFill/>
            <a:ln w="180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4607" y="2394"/>
              <a:ext cx="171" cy="52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 rot="20460000">
              <a:off x="4662" y="2478"/>
              <a:ext cx="158" cy="158"/>
            </a:xfrm>
            <a:prstGeom prst="roundRect">
              <a:avLst>
                <a:gd name="adj" fmla="val 630"/>
              </a:avLst>
            </a:prstGeom>
            <a:noFill/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654602" y="1692275"/>
            <a:ext cx="160655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b="1" dirty="0">
                <a:solidFill>
                  <a:srgbClr val="FF0000"/>
                </a:solidFill>
                <a:latin typeface="+mn-ea"/>
                <a:ea typeface="+mn-ea"/>
              </a:rPr>
              <a:t>曲率中心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868144" y="3270944"/>
            <a:ext cx="160655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b="1" dirty="0">
                <a:solidFill>
                  <a:srgbClr val="FF0000"/>
                </a:solidFill>
                <a:latin typeface="+mn-ea"/>
                <a:ea typeface="+mn-ea"/>
              </a:rPr>
              <a:t>曲率中心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6406952" y="1836738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4066977" y="4103688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" name="Oval 29"/>
          <p:cNvSpPr>
            <a:spLocks noChangeArrowheads="1"/>
          </p:cNvSpPr>
          <p:nvPr/>
        </p:nvSpPr>
        <p:spPr bwMode="auto">
          <a:xfrm>
            <a:off x="6875264" y="374332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547121" y="5445224"/>
            <a:ext cx="6375463" cy="646331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/>
              <a:t>曲率中心は，法線方向にある！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335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機素の運動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85528"/>
          </a:xfrm>
        </p:spPr>
        <p:txBody>
          <a:bodyPr/>
          <a:lstStyle/>
          <a:p>
            <a:r>
              <a:rPr kumimoji="1" lang="ja-JP" altLang="en-US" dirty="0" smtClean="0"/>
              <a:t>機素は「</a:t>
            </a:r>
            <a:r>
              <a:rPr kumimoji="1" lang="en-US" altLang="ja-JP" dirty="0" smtClean="0">
                <a:solidFill>
                  <a:srgbClr val="FF0000"/>
                </a:solidFill>
              </a:rPr>
              <a:t>2</a:t>
            </a:r>
            <a:r>
              <a:rPr kumimoji="1" lang="ja-JP" altLang="en-US" dirty="0" smtClean="0">
                <a:solidFill>
                  <a:srgbClr val="FF0000"/>
                </a:solidFill>
              </a:rPr>
              <a:t>点</a:t>
            </a:r>
            <a:r>
              <a:rPr kumimoji="1" lang="ja-JP" altLang="en-US" dirty="0" smtClean="0"/>
              <a:t>」または「線分」でモデル化！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「１点」だと回転を考慮できない．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43441"/>
            <a:ext cx="2947987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510112" y="3360953"/>
            <a:ext cx="1819275" cy="1528763"/>
            <a:chOff x="3322" y="2234"/>
            <a:chExt cx="1146" cy="963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322" y="2234"/>
              <a:ext cx="453" cy="963"/>
            </a:xfrm>
            <a:prstGeom prst="line">
              <a:avLst/>
            </a:prstGeom>
            <a:noFill/>
            <a:ln w="108000">
              <a:solidFill>
                <a:srgbClr val="FF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843" y="2494"/>
              <a:ext cx="62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09511" rIns="90000" bIns="45000"/>
            <a:lstStyle>
              <a:lvl1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ja-JP" sz="3200" dirty="0">
                  <a:solidFill>
                    <a:srgbClr val="FF6633"/>
                  </a:solidFill>
                  <a:latin typeface="+mn-ea"/>
                  <a:ea typeface="+mn-ea"/>
                </a:rPr>
                <a:t>機素</a:t>
              </a:r>
            </a:p>
          </p:txBody>
        </p:sp>
      </p:grpSp>
      <p:sp>
        <p:nvSpPr>
          <p:cNvPr id="10" name="正方形/長方形 9"/>
          <p:cNvSpPr/>
          <p:nvPr/>
        </p:nvSpPr>
        <p:spPr>
          <a:xfrm>
            <a:off x="4869681" y="2780928"/>
            <a:ext cx="272382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+mn-ea"/>
              </a:rPr>
              <a:t>2</a:t>
            </a:r>
            <a:r>
              <a:rPr lang="ja-JP" altLang="ja-JP" sz="2800" dirty="0">
                <a:solidFill>
                  <a:srgbClr val="FF0000"/>
                </a:solidFill>
                <a:latin typeface="+mn-ea"/>
              </a:rPr>
              <a:t>点に代表させる</a:t>
            </a:r>
          </a:p>
        </p:txBody>
      </p:sp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4385171" y="3231473"/>
            <a:ext cx="268288" cy="2682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5069384" y="4707848"/>
            <a:ext cx="268288" cy="2682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6169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90" y="3058616"/>
            <a:ext cx="2116138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90" y="3266578"/>
            <a:ext cx="2946400" cy="211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4149080"/>
            <a:ext cx="2925879" cy="234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" name="AutoShape 7"/>
          <p:cNvSpPr>
            <a:spLocks noChangeArrowheads="1"/>
          </p:cNvSpPr>
          <p:nvPr/>
        </p:nvSpPr>
        <p:spPr bwMode="auto">
          <a:xfrm rot="21180000">
            <a:off x="434738" y="3120388"/>
            <a:ext cx="7281170" cy="3081384"/>
          </a:xfrm>
          <a:prstGeom prst="roundRect">
            <a:avLst>
              <a:gd name="adj" fmla="val 46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定義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　機素の「瞬間中心」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93440"/>
          </a:xfrm>
        </p:spPr>
        <p:txBody>
          <a:bodyPr/>
          <a:lstStyle/>
          <a:p>
            <a:r>
              <a:rPr kumimoji="1" lang="ja-JP" altLang="en-US" dirty="0" smtClean="0"/>
              <a:t>「機素の２点の速度ベクトル」の法線の交点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817488" y="1958975"/>
            <a:ext cx="1598613" cy="3536950"/>
            <a:chOff x="1030" y="1234"/>
            <a:chExt cx="1007" cy="2228"/>
          </a:xfrm>
        </p:grpSpPr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 rot="9960000">
              <a:off x="1479" y="3032"/>
              <a:ext cx="158" cy="158"/>
            </a:xfrm>
            <a:prstGeom prst="roundRect">
              <a:avLst>
                <a:gd name="adj" fmla="val 630"/>
              </a:avLst>
            </a:prstGeom>
            <a:noFill/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8" name="Line 27"/>
            <p:cNvSpPr>
              <a:spLocks noChangeShapeType="1"/>
            </p:cNvSpPr>
            <p:nvPr/>
          </p:nvSpPr>
          <p:spPr bwMode="auto">
            <a:xfrm flipH="1" flipV="1">
              <a:off x="1030" y="1233"/>
              <a:ext cx="529" cy="223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 flipV="1">
              <a:off x="1503" y="3047"/>
              <a:ext cx="534" cy="130"/>
            </a:xfrm>
            <a:prstGeom prst="line">
              <a:avLst/>
            </a:prstGeom>
            <a:noFill/>
            <a:ln w="720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55576" y="2020888"/>
            <a:ext cx="3133725" cy="3508375"/>
            <a:chOff x="991" y="1273"/>
            <a:chExt cx="1974" cy="2210"/>
          </a:xfrm>
        </p:grpSpPr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 rot="8580000">
              <a:off x="2463" y="3152"/>
              <a:ext cx="158" cy="158"/>
            </a:xfrm>
            <a:prstGeom prst="roundRect">
              <a:avLst>
                <a:gd name="adj" fmla="val 630"/>
              </a:avLst>
            </a:prstGeom>
            <a:noFill/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 flipH="1" flipV="1">
              <a:off x="990" y="1272"/>
              <a:ext cx="1638" cy="221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Line 32"/>
            <p:cNvSpPr>
              <a:spLocks noChangeShapeType="1"/>
            </p:cNvSpPr>
            <p:nvPr/>
          </p:nvSpPr>
          <p:spPr bwMode="auto">
            <a:xfrm flipV="1">
              <a:off x="2508" y="2984"/>
              <a:ext cx="457" cy="339"/>
            </a:xfrm>
            <a:prstGeom prst="line">
              <a:avLst/>
            </a:prstGeom>
            <a:noFill/>
            <a:ln w="720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4" name="Text Box 33"/>
          <p:cNvSpPr txBox="1">
            <a:spLocks noChangeArrowheads="1"/>
          </p:cNvSpPr>
          <p:nvPr/>
        </p:nvSpPr>
        <p:spPr bwMode="auto">
          <a:xfrm>
            <a:off x="5316463" y="4668838"/>
            <a:ext cx="99536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9511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sz="3200" dirty="0">
                <a:solidFill>
                  <a:srgbClr val="FF6633"/>
                </a:solidFill>
                <a:latin typeface="+mn-ea"/>
                <a:ea typeface="+mn-ea"/>
              </a:rPr>
              <a:t>機素</a:t>
            </a:r>
          </a:p>
        </p:txBody>
      </p:sp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1181026" y="5741988"/>
            <a:ext cx="26908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en-US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ja-JP" dirty="0">
                <a:solidFill>
                  <a:srgbClr val="FF0000"/>
                </a:solidFill>
                <a:latin typeface="+mn-ea"/>
                <a:ea typeface="+mn-ea"/>
              </a:rPr>
              <a:t>点に代表させる</a:t>
            </a:r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766688" y="2106613"/>
            <a:ext cx="269875" cy="269875"/>
          </a:xfrm>
          <a:prstGeom prst="ellipse">
            <a:avLst/>
          </a:prstGeom>
          <a:solidFill>
            <a:srgbClr val="33CC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" name="Text Box 36"/>
          <p:cNvSpPr txBox="1">
            <a:spLocks noChangeArrowheads="1"/>
          </p:cNvSpPr>
          <p:nvPr/>
        </p:nvSpPr>
        <p:spPr bwMode="auto">
          <a:xfrm>
            <a:off x="1055613" y="2016125"/>
            <a:ext cx="7297738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en-US" dirty="0">
                <a:solidFill>
                  <a:srgbClr val="33CC66"/>
                </a:solidFill>
                <a:latin typeface="+mn-ea"/>
                <a:ea typeface="+mn-ea"/>
              </a:rPr>
              <a:t>←</a:t>
            </a:r>
            <a:r>
              <a:rPr lang="ja-JP" dirty="0">
                <a:solidFill>
                  <a:srgbClr val="33CC66"/>
                </a:solidFill>
                <a:latin typeface="+mn-ea"/>
                <a:ea typeface="+mn-ea"/>
              </a:rPr>
              <a:t>瞬間中心</a:t>
            </a:r>
          </a:p>
          <a:p>
            <a:pPr>
              <a:lnSpc>
                <a:spcPct val="84000"/>
              </a:lnSpc>
            </a:pPr>
            <a:r>
              <a:rPr lang="ja-JP" dirty="0">
                <a:solidFill>
                  <a:srgbClr val="33CC66"/>
                </a:solidFill>
                <a:latin typeface="+mn-ea"/>
                <a:ea typeface="+mn-ea"/>
              </a:rPr>
              <a:t>　　＝ この瞬間の機素の回転中心 ≠ 曲率中心</a:t>
            </a:r>
          </a:p>
        </p:txBody>
      </p:sp>
      <p:sp>
        <p:nvSpPr>
          <p:cNvPr id="18" name="Line 37"/>
          <p:cNvSpPr>
            <a:spLocks noChangeShapeType="1"/>
          </p:cNvSpPr>
          <p:nvPr/>
        </p:nvSpPr>
        <p:spPr bwMode="auto">
          <a:xfrm>
            <a:off x="4421113" y="3816350"/>
            <a:ext cx="449263" cy="2339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 flipH="1">
            <a:off x="4598913" y="5273675"/>
            <a:ext cx="506413" cy="792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 flipV="1">
            <a:off x="7119863" y="3544888"/>
            <a:ext cx="90488" cy="1082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 flipV="1">
            <a:off x="6057826" y="3635375"/>
            <a:ext cx="1331912" cy="2306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2" name="Oval 41"/>
          <p:cNvSpPr>
            <a:spLocks noChangeArrowheads="1"/>
          </p:cNvSpPr>
          <p:nvPr/>
        </p:nvSpPr>
        <p:spPr bwMode="auto">
          <a:xfrm>
            <a:off x="4654476" y="5616575"/>
            <a:ext cx="269875" cy="269875"/>
          </a:xfrm>
          <a:prstGeom prst="ellipse">
            <a:avLst/>
          </a:prstGeom>
          <a:solidFill>
            <a:srgbClr val="33CC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3" name="Oval 42"/>
          <p:cNvSpPr>
            <a:spLocks noChangeArrowheads="1"/>
          </p:cNvSpPr>
          <p:nvPr/>
        </p:nvSpPr>
        <p:spPr bwMode="auto">
          <a:xfrm>
            <a:off x="7030963" y="3905250"/>
            <a:ext cx="269875" cy="269875"/>
          </a:xfrm>
          <a:prstGeom prst="ellipse">
            <a:avLst/>
          </a:prstGeom>
          <a:solidFill>
            <a:srgbClr val="33CC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4" name="Group 43"/>
          <p:cNvGrpSpPr>
            <a:grpSpLocks/>
          </p:cNvGrpSpPr>
          <p:nvPr/>
        </p:nvGrpSpPr>
        <p:grpSpPr bwMode="auto">
          <a:xfrm>
            <a:off x="7148438" y="4313238"/>
            <a:ext cx="266700" cy="292100"/>
            <a:chOff x="5018" y="2717"/>
            <a:chExt cx="168" cy="184"/>
          </a:xfrm>
        </p:grpSpPr>
        <p:sp>
          <p:nvSpPr>
            <p:cNvPr id="25" name="Line 44"/>
            <p:cNvSpPr>
              <a:spLocks noChangeShapeType="1"/>
            </p:cNvSpPr>
            <p:nvPr/>
          </p:nvSpPr>
          <p:spPr bwMode="auto">
            <a:xfrm>
              <a:off x="5018" y="2717"/>
              <a:ext cx="168" cy="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Line 45"/>
            <p:cNvSpPr>
              <a:spLocks noChangeShapeType="1"/>
            </p:cNvSpPr>
            <p:nvPr/>
          </p:nvSpPr>
          <p:spPr bwMode="auto">
            <a:xfrm flipH="1">
              <a:off x="5172" y="2732"/>
              <a:ext cx="16" cy="1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4471913" y="3732213"/>
            <a:ext cx="265113" cy="306387"/>
            <a:chOff x="3332" y="2351"/>
            <a:chExt cx="167" cy="193"/>
          </a:xfrm>
        </p:grpSpPr>
        <p:sp>
          <p:nvSpPr>
            <p:cNvPr id="28" name="Line 47"/>
            <p:cNvSpPr>
              <a:spLocks noChangeShapeType="1"/>
            </p:cNvSpPr>
            <p:nvPr/>
          </p:nvSpPr>
          <p:spPr bwMode="auto">
            <a:xfrm flipV="1">
              <a:off x="3332" y="2518"/>
              <a:ext cx="167" cy="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Line 48"/>
            <p:cNvSpPr>
              <a:spLocks noChangeShapeType="1"/>
            </p:cNvSpPr>
            <p:nvPr/>
          </p:nvSpPr>
          <p:spPr bwMode="auto">
            <a:xfrm flipH="1" flipV="1">
              <a:off x="3474" y="2350"/>
              <a:ext cx="27" cy="1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30" name="Group 49"/>
          <p:cNvGrpSpPr>
            <a:grpSpLocks/>
          </p:cNvGrpSpPr>
          <p:nvPr/>
        </p:nvGrpSpPr>
        <p:grpSpPr bwMode="auto">
          <a:xfrm>
            <a:off x="4962451" y="5424488"/>
            <a:ext cx="373062" cy="223837"/>
            <a:chOff x="3641" y="3417"/>
            <a:chExt cx="235" cy="141"/>
          </a:xfrm>
        </p:grpSpPr>
        <p:sp>
          <p:nvSpPr>
            <p:cNvPr id="31" name="Line 50"/>
            <p:cNvSpPr>
              <a:spLocks noChangeShapeType="1"/>
            </p:cNvSpPr>
            <p:nvPr/>
          </p:nvSpPr>
          <p:spPr bwMode="auto">
            <a:xfrm>
              <a:off x="3641" y="3466"/>
              <a:ext cx="141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Line 51"/>
            <p:cNvSpPr>
              <a:spLocks noChangeShapeType="1"/>
            </p:cNvSpPr>
            <p:nvPr/>
          </p:nvSpPr>
          <p:spPr bwMode="auto">
            <a:xfrm flipV="1">
              <a:off x="3783" y="3416"/>
              <a:ext cx="93" cy="1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33" name="Group 52"/>
          <p:cNvGrpSpPr>
            <a:grpSpLocks/>
          </p:cNvGrpSpPr>
          <p:nvPr/>
        </p:nvGrpSpPr>
        <p:grpSpPr bwMode="auto">
          <a:xfrm>
            <a:off x="6235626" y="5657850"/>
            <a:ext cx="239712" cy="360363"/>
            <a:chOff x="4443" y="3564"/>
            <a:chExt cx="151" cy="227"/>
          </a:xfrm>
        </p:grpSpPr>
        <p:sp>
          <p:nvSpPr>
            <p:cNvPr id="34" name="Line 53"/>
            <p:cNvSpPr>
              <a:spLocks noChangeShapeType="1"/>
            </p:cNvSpPr>
            <p:nvPr/>
          </p:nvSpPr>
          <p:spPr bwMode="auto">
            <a:xfrm>
              <a:off x="4443" y="3564"/>
              <a:ext cx="151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Line 54"/>
            <p:cNvSpPr>
              <a:spLocks noChangeShapeType="1"/>
            </p:cNvSpPr>
            <p:nvPr/>
          </p:nvSpPr>
          <p:spPr bwMode="auto">
            <a:xfrm flipH="1">
              <a:off x="4519" y="3639"/>
              <a:ext cx="77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6" name="Line 55"/>
          <p:cNvSpPr>
            <a:spLocks noChangeShapeType="1"/>
          </p:cNvSpPr>
          <p:nvPr/>
        </p:nvSpPr>
        <p:spPr bwMode="auto">
          <a:xfrm flipV="1">
            <a:off x="4395713" y="3598863"/>
            <a:ext cx="817563" cy="182562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7" name="Line 56"/>
          <p:cNvSpPr>
            <a:spLocks noChangeShapeType="1"/>
          </p:cNvSpPr>
          <p:nvPr/>
        </p:nvSpPr>
        <p:spPr bwMode="auto">
          <a:xfrm>
            <a:off x="5060876" y="5273675"/>
            <a:ext cx="547687" cy="306388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7130976" y="4589463"/>
            <a:ext cx="727075" cy="90487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9" name="Line 58"/>
          <p:cNvSpPr>
            <a:spLocks noChangeShapeType="1"/>
          </p:cNvSpPr>
          <p:nvPr/>
        </p:nvSpPr>
        <p:spPr bwMode="auto">
          <a:xfrm>
            <a:off x="6094338" y="5886450"/>
            <a:ext cx="684213" cy="323850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0" name="Text Box 59"/>
          <p:cNvSpPr txBox="1">
            <a:spLocks noChangeArrowheads="1"/>
          </p:cNvSpPr>
          <p:nvPr/>
        </p:nvSpPr>
        <p:spPr bwMode="auto">
          <a:xfrm>
            <a:off x="3881363" y="6124575"/>
            <a:ext cx="172720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33CC66"/>
                </a:solidFill>
                <a:latin typeface="+mn-ea"/>
                <a:ea typeface="+mn-ea"/>
              </a:rPr>
              <a:t>瞬間中心</a:t>
            </a:r>
          </a:p>
        </p:txBody>
      </p:sp>
      <p:sp>
        <p:nvSpPr>
          <p:cNvPr id="41" name="Text Box 60"/>
          <p:cNvSpPr txBox="1">
            <a:spLocks noChangeArrowheads="1"/>
          </p:cNvSpPr>
          <p:nvPr/>
        </p:nvSpPr>
        <p:spPr bwMode="auto">
          <a:xfrm>
            <a:off x="7372276" y="3694113"/>
            <a:ext cx="173622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33CC66"/>
                </a:solidFill>
                <a:latin typeface="+mn-ea"/>
                <a:ea typeface="+mn-ea"/>
              </a:rPr>
              <a:t>瞬間中心</a:t>
            </a:r>
          </a:p>
        </p:txBody>
      </p:sp>
      <p:grpSp>
        <p:nvGrpSpPr>
          <p:cNvPr id="68" name="Group 10"/>
          <p:cNvGrpSpPr>
            <a:grpSpLocks/>
          </p:cNvGrpSpPr>
          <p:nvPr/>
        </p:nvGrpSpPr>
        <p:grpSpPr bwMode="auto">
          <a:xfrm>
            <a:off x="5965403" y="4492971"/>
            <a:ext cx="1306513" cy="1520825"/>
            <a:chOff x="4262" y="2836"/>
            <a:chExt cx="823" cy="958"/>
          </a:xfrm>
        </p:grpSpPr>
        <p:sp>
          <p:nvSpPr>
            <p:cNvPr id="69" name="Line 11"/>
            <p:cNvSpPr>
              <a:spLocks noChangeShapeType="1"/>
            </p:cNvSpPr>
            <p:nvPr/>
          </p:nvSpPr>
          <p:spPr bwMode="auto">
            <a:xfrm flipH="1">
              <a:off x="4354" y="2889"/>
              <a:ext cx="676" cy="823"/>
            </a:xfrm>
            <a:prstGeom prst="line">
              <a:avLst/>
            </a:prstGeom>
            <a:noFill/>
            <a:ln w="108000">
              <a:solidFill>
                <a:srgbClr val="FF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70" name="Group 12"/>
            <p:cNvGrpSpPr>
              <a:grpSpLocks/>
            </p:cNvGrpSpPr>
            <p:nvPr/>
          </p:nvGrpSpPr>
          <p:grpSpPr bwMode="auto">
            <a:xfrm>
              <a:off x="4262" y="2836"/>
              <a:ext cx="823" cy="958"/>
              <a:chOff x="4262" y="2836"/>
              <a:chExt cx="823" cy="958"/>
            </a:xfrm>
          </p:grpSpPr>
          <p:sp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 rot="3840000">
                <a:off x="4917" y="2836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2" name="Oval 14"/>
              <p:cNvSpPr>
                <a:spLocks noChangeArrowheads="1"/>
              </p:cNvSpPr>
              <p:nvPr/>
            </p:nvSpPr>
            <p:spPr bwMode="auto">
              <a:xfrm rot="3840000">
                <a:off x="4263" y="3625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73" name="Group 15"/>
          <p:cNvGrpSpPr>
            <a:grpSpLocks/>
          </p:cNvGrpSpPr>
          <p:nvPr/>
        </p:nvGrpSpPr>
        <p:grpSpPr bwMode="auto">
          <a:xfrm>
            <a:off x="4311228" y="3612653"/>
            <a:ext cx="952500" cy="1744663"/>
            <a:chOff x="3220" y="2302"/>
            <a:chExt cx="600" cy="1099"/>
          </a:xfrm>
        </p:grpSpPr>
        <p:sp>
          <p:nvSpPr>
            <p:cNvPr id="74" name="Line 16"/>
            <p:cNvSpPr>
              <a:spLocks noChangeShapeType="1"/>
            </p:cNvSpPr>
            <p:nvPr/>
          </p:nvSpPr>
          <p:spPr bwMode="auto">
            <a:xfrm>
              <a:off x="3288" y="2347"/>
              <a:ext cx="453" cy="963"/>
            </a:xfrm>
            <a:prstGeom prst="line">
              <a:avLst/>
            </a:prstGeom>
            <a:noFill/>
            <a:ln w="108000">
              <a:solidFill>
                <a:srgbClr val="FF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75" name="Group 17"/>
            <p:cNvGrpSpPr>
              <a:grpSpLocks/>
            </p:cNvGrpSpPr>
            <p:nvPr/>
          </p:nvGrpSpPr>
          <p:grpSpPr bwMode="auto">
            <a:xfrm>
              <a:off x="3220" y="2302"/>
              <a:ext cx="600" cy="1099"/>
              <a:chOff x="3220" y="2302"/>
              <a:chExt cx="600" cy="1099"/>
            </a:xfrm>
          </p:grpSpPr>
          <p:sp>
            <p:nvSpPr>
              <p:cNvPr id="76" name="Oval 18"/>
              <p:cNvSpPr>
                <a:spLocks noChangeArrowheads="1"/>
              </p:cNvSpPr>
              <p:nvPr/>
            </p:nvSpPr>
            <p:spPr bwMode="auto">
              <a:xfrm>
                <a:off x="3220" y="2302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7" name="Oval 19"/>
              <p:cNvSpPr>
                <a:spLocks noChangeArrowheads="1"/>
              </p:cNvSpPr>
              <p:nvPr/>
            </p:nvSpPr>
            <p:spPr bwMode="auto">
              <a:xfrm>
                <a:off x="3651" y="3231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78" name="Group 20"/>
          <p:cNvGrpSpPr>
            <a:grpSpLocks/>
          </p:cNvGrpSpPr>
          <p:nvPr/>
        </p:nvGrpSpPr>
        <p:grpSpPr bwMode="auto">
          <a:xfrm>
            <a:off x="1445790" y="4923928"/>
            <a:ext cx="1881188" cy="477838"/>
            <a:chOff x="1415" y="3128"/>
            <a:chExt cx="1185" cy="301"/>
          </a:xfrm>
        </p:grpSpPr>
        <p:sp>
          <p:nvSpPr>
            <p:cNvPr id="79" name="Line 21"/>
            <p:cNvSpPr>
              <a:spLocks noChangeShapeType="1"/>
            </p:cNvSpPr>
            <p:nvPr/>
          </p:nvSpPr>
          <p:spPr bwMode="auto">
            <a:xfrm>
              <a:off x="1457" y="3206"/>
              <a:ext cx="1056" cy="130"/>
            </a:xfrm>
            <a:prstGeom prst="line">
              <a:avLst/>
            </a:prstGeom>
            <a:noFill/>
            <a:ln w="108000">
              <a:solidFill>
                <a:srgbClr val="FF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80" name="Group 22"/>
            <p:cNvGrpSpPr>
              <a:grpSpLocks/>
            </p:cNvGrpSpPr>
            <p:nvPr/>
          </p:nvGrpSpPr>
          <p:grpSpPr bwMode="auto">
            <a:xfrm>
              <a:off x="1415" y="3128"/>
              <a:ext cx="1185" cy="301"/>
              <a:chOff x="1415" y="3128"/>
              <a:chExt cx="1185" cy="301"/>
            </a:xfrm>
          </p:grpSpPr>
          <p:sp>
            <p:nvSpPr>
              <p:cNvPr id="81" name="Oval 23"/>
              <p:cNvSpPr>
                <a:spLocks noChangeArrowheads="1"/>
              </p:cNvSpPr>
              <p:nvPr/>
            </p:nvSpPr>
            <p:spPr bwMode="auto">
              <a:xfrm rot="18120000">
                <a:off x="1414" y="3129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2" name="Oval 24"/>
              <p:cNvSpPr>
                <a:spLocks noChangeArrowheads="1"/>
              </p:cNvSpPr>
              <p:nvPr/>
            </p:nvSpPr>
            <p:spPr bwMode="auto">
              <a:xfrm rot="18120000">
                <a:off x="2431" y="3261"/>
                <a:ext cx="169" cy="16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05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ロボット力学　</a:t>
            </a:r>
            <a:r>
              <a:rPr kumimoji="1" lang="ja-JP" altLang="en-US" dirty="0" smtClean="0"/>
              <a:t>開講場所</a:t>
            </a:r>
            <a:endParaRPr kumimoji="1" lang="ja-JP" altLang="en-US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259866"/>
              </p:ext>
            </p:extLst>
          </p:nvPr>
        </p:nvGraphicFramePr>
        <p:xfrm>
          <a:off x="755576" y="1196752"/>
          <a:ext cx="7848871" cy="507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125"/>
                <a:gridCol w="2876283"/>
                <a:gridCol w="792088"/>
                <a:gridCol w="3384375"/>
              </a:tblGrid>
              <a:tr h="31699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週</a:t>
                      </a:r>
                      <a:endParaRPr kumimoji="1" lang="en-US" altLang="ja-JP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場所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/>
                        <a:t>内容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１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講義室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第１部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ガイダンス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２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講義室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リンク機構と自由度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３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講義室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瞬間中心の法則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４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講義室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リンク速度の図式解法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５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講義室</a:t>
                      </a:r>
                      <a:endParaRPr lang="en-US" altLang="ja-JP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第２部</a:t>
                      </a:r>
                      <a:endParaRPr lang="en-US" altLang="ja-JP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位置ベクトルと座標系</a:t>
                      </a:r>
                      <a:endParaRPr lang="en-US" altLang="ja-JP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６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講義室 → </a:t>
                      </a:r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lang="en-US" altLang="ja-JP" sz="1400" dirty="0" smtClean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多体系の運動学</a:t>
                      </a:r>
                      <a:endParaRPr lang="en-US" altLang="ja-JP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７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lang="en-US" altLang="ja-JP" sz="1400" dirty="0" smtClean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ロボット・マニピュレータ</a:t>
                      </a:r>
                      <a:endParaRPr lang="en-US" altLang="ja-JP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８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第３部</a:t>
                      </a:r>
                      <a:endParaRPr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オイラー・ラグランジュ方程式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９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一般化力とその応用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１０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en-US" altLang="ja-JP" sz="1400" kern="1200" dirty="0" smtClean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kern="1200" dirty="0" smtClean="0"/>
                        <a:t>接触と摩擦</a:t>
                      </a:r>
                      <a:endParaRPr kumimoji="1" lang="en-US" altLang="ja-JP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１１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床面に転倒する倒立ロボット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１２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講義室 → </a:t>
                      </a:r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lang="en-US" altLang="ja-JP" sz="1400" dirty="0" smtClean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第４部</a:t>
                      </a:r>
                      <a:endParaRPr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対戦型ロボット・シミュレータ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１３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グループワーク１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１４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グループワーク２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99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 smtClean="0"/>
                        <a:t>１５</a:t>
                      </a:r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solidFill>
                            <a:srgbClr val="FF0066"/>
                          </a:solidFill>
                        </a:rPr>
                        <a:t>メディア基盤センター</a:t>
                      </a:r>
                      <a:endParaRPr kumimoji="1" lang="ja-JP" altLang="en-US" sz="1400" dirty="0">
                        <a:solidFill>
                          <a:srgbClr val="FF00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競技会（発表を含む）／まとめ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94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実習１：　機素の瞬間中心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/>
          <a:lstStyle/>
          <a:p>
            <a:r>
              <a:rPr kumimoji="1" lang="ja-JP" altLang="en-US" dirty="0" smtClean="0"/>
              <a:t>次の機素の瞬間中心を作図せよ．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374729" y="2695997"/>
            <a:ext cx="9001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3293641" y="2961109"/>
            <a:ext cx="2070100" cy="449263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5363741" y="3411959"/>
            <a:ext cx="179388" cy="630238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3330154" y="2562647"/>
            <a:ext cx="539750" cy="417512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915816" y="4639097"/>
            <a:ext cx="328136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solidFill>
                  <a:srgbClr val="0000FF"/>
                </a:solidFill>
                <a:latin typeface="+mn-ea"/>
                <a:ea typeface="+mn-ea"/>
              </a:rPr>
              <a:t>（紙面から見た速度）</a:t>
            </a:r>
          </a:p>
        </p:txBody>
      </p:sp>
    </p:spTree>
    <p:extLst>
      <p:ext uri="{BB962C8B-B14F-4D97-AF65-F5344CB8AC3E}">
        <p14:creationId xmlns:p14="http://schemas.microsoft.com/office/powerpoint/2010/main" val="28525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定義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機構</a:t>
            </a:r>
            <a:r>
              <a:rPr kumimoji="1" lang="ja-JP" altLang="en-US" dirty="0" smtClean="0"/>
              <a:t>の瞬間中心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観測点が動くと，速度ベクトルは変化する．</a:t>
            </a:r>
          </a:p>
          <a:p>
            <a:pPr lvl="1"/>
            <a:r>
              <a:rPr lang="ja-JP" altLang="en-US" dirty="0"/>
              <a:t>機素Ａから見た機素Ｂの瞬間中心を </a:t>
            </a:r>
            <a:r>
              <a:rPr lang="en-US" altLang="ja-JP" dirty="0"/>
              <a:t>O</a:t>
            </a:r>
            <a:r>
              <a:rPr lang="en-US" altLang="ja-JP" baseline="-25000" dirty="0"/>
              <a:t>AB</a:t>
            </a:r>
            <a:r>
              <a:rPr lang="en-US" altLang="ja-JP" dirty="0"/>
              <a:t> </a:t>
            </a:r>
            <a:r>
              <a:rPr lang="ja-JP" altLang="en-US" dirty="0"/>
              <a:t>と書く．</a:t>
            </a:r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864369" y="4554538"/>
            <a:ext cx="2068513" cy="0"/>
            <a:chOff x="760" y="2869"/>
            <a:chExt cx="1303" cy="0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760" y="2869"/>
              <a:ext cx="1303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73882" y="4014788"/>
            <a:ext cx="12604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933700" y="2592388"/>
            <a:ext cx="116998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B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9" y="4554538"/>
            <a:ext cx="2070100" cy="4508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1520" y="5867400"/>
            <a:ext cx="8093323" cy="7207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8064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ja-JP" altLang="ja-JP" sz="4000" dirty="0" smtClean="0">
                <a:latin typeface="+mn-ea"/>
              </a:rPr>
              <a:t>法則：</a:t>
            </a:r>
            <a:r>
              <a:rPr lang="ja-JP" altLang="en-US" sz="4000" dirty="0" smtClean="0">
                <a:latin typeface="+mn-ea"/>
              </a:rPr>
              <a:t>　</a:t>
            </a:r>
            <a:r>
              <a:rPr lang="en-US" altLang="ja-JP" sz="4000" dirty="0" err="1" smtClean="0">
                <a:latin typeface="+mn-ea"/>
              </a:rPr>
              <a:t>一般に</a:t>
            </a:r>
            <a:r>
              <a:rPr lang="en-US" altLang="ja-JP" sz="4000" dirty="0" err="1">
                <a:latin typeface="+mn-ea"/>
              </a:rPr>
              <a:t>，</a:t>
            </a:r>
            <a:r>
              <a:rPr lang="en-US" altLang="ja-JP" sz="4000" i="1" dirty="0" err="1">
                <a:latin typeface="+mn-ea"/>
              </a:rPr>
              <a:t>O</a:t>
            </a:r>
            <a:r>
              <a:rPr lang="en-US" altLang="ja-JP" i="1" baseline="-10000" dirty="0" err="1">
                <a:latin typeface="+mn-ea"/>
              </a:rPr>
              <a:t>AB</a:t>
            </a:r>
            <a:r>
              <a:rPr lang="ja-JP" altLang="en-US" i="1" baseline="-10000" dirty="0">
                <a:latin typeface="+mn-ea"/>
              </a:rPr>
              <a:t>　</a:t>
            </a:r>
            <a:r>
              <a:rPr lang="en-US" altLang="ja-JP" sz="4000" dirty="0">
                <a:latin typeface="+mn-ea"/>
              </a:rPr>
              <a:t>=</a:t>
            </a:r>
            <a:r>
              <a:rPr lang="ja-JP" altLang="en-US" sz="4000" dirty="0">
                <a:latin typeface="+mn-ea"/>
              </a:rPr>
              <a:t> </a:t>
            </a:r>
            <a:r>
              <a:rPr lang="en-US" altLang="ja-JP" sz="4000" i="1" dirty="0">
                <a:latin typeface="+mn-ea"/>
              </a:rPr>
              <a:t>O</a:t>
            </a:r>
            <a:r>
              <a:rPr lang="en-US" altLang="ja-JP" i="1" baseline="-10000" dirty="0">
                <a:latin typeface="+mn-ea"/>
              </a:rPr>
              <a:t>BA</a:t>
            </a:r>
            <a:r>
              <a:rPr lang="en-US" altLang="ja-JP" sz="4000" dirty="0">
                <a:latin typeface="+mn-ea"/>
              </a:rPr>
              <a:t> </a:t>
            </a:r>
            <a:r>
              <a:rPr lang="en-US" altLang="ja-JP" sz="4000" dirty="0" smtClean="0">
                <a:latin typeface="+mn-ea"/>
              </a:rPr>
              <a:t>．</a:t>
            </a:r>
            <a:endParaRPr lang="en-US" altLang="ja-JP" sz="4000" dirty="0">
              <a:latin typeface="+mn-ea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1764482" y="2862263"/>
            <a:ext cx="2070100" cy="449262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834582" y="3311525"/>
            <a:ext cx="233362" cy="630238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1799407" y="2463800"/>
            <a:ext cx="539750" cy="417513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3157" y="2471738"/>
            <a:ext cx="1727200" cy="80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en-US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ja-JP" dirty="0">
                <a:solidFill>
                  <a:srgbClr val="0000FF"/>
                </a:solidFill>
                <a:latin typeface="+mn-ea"/>
                <a:ea typeface="+mn-ea"/>
              </a:rPr>
              <a:t>から見た</a:t>
            </a:r>
          </a:p>
          <a:p>
            <a:pPr algn="ctr">
              <a:lnSpc>
                <a:spcPct val="84000"/>
              </a:lnSpc>
            </a:pPr>
            <a:r>
              <a:rPr lang="en-US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ja-JP" dirty="0">
                <a:solidFill>
                  <a:srgbClr val="0000FF"/>
                </a:solidFill>
                <a:latin typeface="+mn-ea"/>
                <a:ea typeface="+mn-ea"/>
              </a:rPr>
              <a:t>の速度</a:t>
            </a: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818457" y="2862263"/>
            <a:ext cx="936625" cy="1169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2213744" y="3311525"/>
            <a:ext cx="1622425" cy="539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2447107" y="3671888"/>
            <a:ext cx="179387" cy="179387"/>
          </a:xfrm>
          <a:prstGeom prst="ellipse">
            <a:avLst/>
          </a:prstGeom>
          <a:solidFill>
            <a:srgbClr val="33CC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5293668" y="4589463"/>
            <a:ext cx="2068512" cy="0"/>
            <a:chOff x="3617" y="2891"/>
            <a:chExt cx="1303" cy="0"/>
          </a:xfrm>
        </p:grpSpPr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617" y="2891"/>
              <a:ext cx="1303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742930" y="4625975"/>
            <a:ext cx="12604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A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7381230" y="2411413"/>
            <a:ext cx="1169988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B</a:t>
            </a:r>
          </a:p>
        </p:txBody>
      </p:sp>
      <p:pic>
        <p:nvPicPr>
          <p:cNvPr id="23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80" y="2643188"/>
            <a:ext cx="2151063" cy="6667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6193780" y="2862263"/>
            <a:ext cx="2070100" cy="449262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5293668" y="4554538"/>
            <a:ext cx="269875" cy="647700"/>
          </a:xfrm>
          <a:prstGeom prst="line">
            <a:avLst/>
          </a:prstGeom>
          <a:noFill/>
          <a:ln w="72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7363768" y="4210050"/>
            <a:ext cx="630237" cy="363538"/>
          </a:xfrm>
          <a:prstGeom prst="line">
            <a:avLst/>
          </a:prstGeom>
          <a:noFill/>
          <a:ln w="72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6841480" y="3492500"/>
            <a:ext cx="522288" cy="1079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>
            <a:off x="5292080" y="3581400"/>
            <a:ext cx="2090738" cy="99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6877993" y="3671888"/>
            <a:ext cx="179387" cy="179387"/>
          </a:xfrm>
          <a:prstGeom prst="ellipse">
            <a:avLst/>
          </a:prstGeom>
          <a:solidFill>
            <a:srgbClr val="33CC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7363792" y="4427512"/>
            <a:ext cx="1728788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</a:pPr>
            <a:r>
              <a:rPr lang="en-US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ja-JP" dirty="0">
                <a:solidFill>
                  <a:srgbClr val="FF0000"/>
                </a:solidFill>
                <a:latin typeface="+mn-ea"/>
                <a:ea typeface="+mn-ea"/>
              </a:rPr>
              <a:t>から見た</a:t>
            </a:r>
          </a:p>
          <a:p>
            <a:pPr algn="ctr">
              <a:lnSpc>
                <a:spcPct val="84000"/>
              </a:lnSpc>
            </a:pPr>
            <a:r>
              <a:rPr lang="en-US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ja-JP" dirty="0">
                <a:solidFill>
                  <a:srgbClr val="FF0000"/>
                </a:solidFill>
                <a:latin typeface="+mn-ea"/>
                <a:ea typeface="+mn-ea"/>
              </a:rPr>
              <a:t>の速度</a:t>
            </a:r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>
            <a:off x="2717800" y="3851275"/>
            <a:ext cx="1169988" cy="1368425"/>
          </a:xfrm>
          <a:custGeom>
            <a:avLst/>
            <a:gdLst>
              <a:gd name="T0" fmla="*/ 0 w 3251"/>
              <a:gd name="T1" fmla="*/ 0 h 3801"/>
              <a:gd name="T2" fmla="*/ 3000 w 3251"/>
              <a:gd name="T3" fmla="*/ 3800 h 38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251" h="3801">
                <a:moveTo>
                  <a:pt x="0" y="0"/>
                </a:moveTo>
                <a:cubicBezTo>
                  <a:pt x="2750" y="500"/>
                  <a:pt x="3250" y="2550"/>
                  <a:pt x="3000" y="3800"/>
                </a:cubicBezTo>
              </a:path>
            </a:pathLst>
          </a:custGeom>
          <a:noFill/>
          <a:ln w="9525">
            <a:solidFill>
              <a:srgbClr val="B8474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4068763" y="3584575"/>
            <a:ext cx="2700337" cy="1638300"/>
          </a:xfrm>
          <a:custGeom>
            <a:avLst/>
            <a:gdLst>
              <a:gd name="T0" fmla="*/ 7500 w 7501"/>
              <a:gd name="T1" fmla="*/ 500 h 4551"/>
              <a:gd name="T2" fmla="*/ 0 w 7501"/>
              <a:gd name="T3" fmla="*/ 4550 h 45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01" h="4551">
                <a:moveTo>
                  <a:pt x="7500" y="500"/>
                </a:moveTo>
                <a:cubicBezTo>
                  <a:pt x="4500" y="0"/>
                  <a:pt x="250" y="2300"/>
                  <a:pt x="0" y="4550"/>
                </a:cubicBezTo>
              </a:path>
            </a:pathLst>
          </a:custGeom>
          <a:noFill/>
          <a:ln w="9525">
            <a:solidFill>
              <a:srgbClr val="B8474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51520" y="5346700"/>
            <a:ext cx="823689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 smtClean="0">
                <a:solidFill>
                  <a:srgbClr val="B84747"/>
                </a:solidFill>
                <a:latin typeface="+mn-ea"/>
                <a:ea typeface="+mn-ea"/>
              </a:rPr>
              <a:t>どち</a:t>
            </a:r>
            <a:r>
              <a:rPr lang="ja-JP" altLang="en-US" dirty="0" smtClean="0">
                <a:solidFill>
                  <a:srgbClr val="B84747"/>
                </a:solidFill>
                <a:latin typeface="+mn-ea"/>
                <a:ea typeface="+mn-ea"/>
              </a:rPr>
              <a:t>ら</a:t>
            </a:r>
            <a:r>
              <a:rPr lang="ja-JP" dirty="0" smtClean="0">
                <a:solidFill>
                  <a:srgbClr val="B84747"/>
                </a:solidFill>
                <a:latin typeface="+mn-ea"/>
                <a:ea typeface="+mn-ea"/>
              </a:rPr>
              <a:t>が基準</a:t>
            </a:r>
            <a:r>
              <a:rPr lang="ja-JP" altLang="en-US" dirty="0" smtClean="0">
                <a:solidFill>
                  <a:srgbClr val="B84747"/>
                </a:solidFill>
                <a:latin typeface="+mn-ea"/>
                <a:ea typeface="+mn-ea"/>
              </a:rPr>
              <a:t>でも</a:t>
            </a:r>
            <a:r>
              <a:rPr lang="ja-JP" dirty="0" smtClean="0">
                <a:solidFill>
                  <a:srgbClr val="B84747"/>
                </a:solidFill>
                <a:latin typeface="+mn-ea"/>
                <a:ea typeface="+mn-ea"/>
              </a:rPr>
              <a:t>回転</a:t>
            </a:r>
            <a:r>
              <a:rPr lang="ja-JP" dirty="0">
                <a:solidFill>
                  <a:srgbClr val="B84747"/>
                </a:solidFill>
                <a:latin typeface="+mn-ea"/>
                <a:ea typeface="+mn-ea"/>
              </a:rPr>
              <a:t>中心は同じ場所！　※ピン止め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1583507" y="3381375"/>
            <a:ext cx="846137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200" i="1" dirty="0">
                <a:latin typeface="+mn-ea"/>
                <a:ea typeface="+mn-ea"/>
              </a:rPr>
              <a:t>O</a:t>
            </a:r>
            <a:r>
              <a:rPr lang="en-US" sz="2200" i="1" baseline="-10000" dirty="0">
                <a:latin typeface="+mn-ea"/>
                <a:ea typeface="+mn-ea"/>
              </a:rPr>
              <a:t>AB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7110239" y="3616325"/>
            <a:ext cx="846137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200" i="1" dirty="0">
                <a:latin typeface="+mn-ea"/>
                <a:ea typeface="+mn-ea"/>
              </a:rPr>
              <a:t>O</a:t>
            </a:r>
            <a:r>
              <a:rPr lang="en-US" sz="2200" i="1" baseline="-10000" dirty="0">
                <a:latin typeface="+mn-ea"/>
                <a:ea typeface="+mn-ea"/>
              </a:rPr>
              <a:t>BA</a:t>
            </a:r>
          </a:p>
        </p:txBody>
      </p:sp>
    </p:spTree>
    <p:extLst>
      <p:ext uri="{BB962C8B-B14F-4D97-AF65-F5344CB8AC3E}">
        <p14:creationId xmlns:p14="http://schemas.microsoft.com/office/powerpoint/2010/main" val="151159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35" y="2721248"/>
            <a:ext cx="2228850" cy="16811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自明な瞬間</a:t>
            </a:r>
            <a:r>
              <a:rPr lang="ja-JP" altLang="en-US" dirty="0"/>
              <a:t>中心の例（回り対偶）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02048" y="3505473"/>
            <a:ext cx="2159000" cy="0"/>
            <a:chOff x="737" y="2574"/>
            <a:chExt cx="1360" cy="0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737" y="2574"/>
              <a:ext cx="1360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681660" y="2060848"/>
            <a:ext cx="2338388" cy="1603375"/>
            <a:chOff x="1984" y="1664"/>
            <a:chExt cx="1473" cy="1010"/>
          </a:xfrm>
        </p:grpSpPr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2098" y="1662"/>
              <a:ext cx="1360" cy="904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1984" y="2449"/>
              <a:ext cx="226" cy="225"/>
              <a:chOff x="1984" y="2449"/>
              <a:chExt cx="226" cy="225"/>
            </a:xfrm>
          </p:grpSpPr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 flipV="1">
                <a:off x="1984" y="2449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 flipV="1">
                <a:off x="2052" y="2521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11560" y="2894286"/>
            <a:ext cx="12604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A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203848" y="2084661"/>
            <a:ext cx="11699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B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286373" y="2746648"/>
            <a:ext cx="93662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sz="2400" i="1" baseline="-10000" dirty="0">
                <a:latin typeface="+mn-ea"/>
                <a:ea typeface="+mn-ea"/>
              </a:rPr>
              <a:t>AB</a:t>
            </a: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8" y="3505473"/>
            <a:ext cx="1979612" cy="4508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4121523" y="4153173"/>
            <a:ext cx="2159000" cy="0"/>
            <a:chOff x="2891" y="2982"/>
            <a:chExt cx="1360" cy="0"/>
          </a:xfrm>
        </p:grpSpPr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2891" y="2982"/>
              <a:ext cx="1360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6102723" y="2708548"/>
            <a:ext cx="2338387" cy="1603375"/>
            <a:chOff x="4139" y="2072"/>
            <a:chExt cx="1473" cy="1010"/>
          </a:xfrm>
        </p:grpSpPr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4252" y="2070"/>
              <a:ext cx="1360" cy="904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4139" y="2857"/>
              <a:ext cx="226" cy="225"/>
              <a:chOff x="4139" y="2857"/>
              <a:chExt cx="226" cy="225"/>
            </a:xfrm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 flipV="1">
                <a:off x="4139" y="2857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 flipV="1">
                <a:off x="4207" y="2929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032623" y="3541986"/>
            <a:ext cx="12604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A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570365" y="2708920"/>
            <a:ext cx="11699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altLang="en-US" dirty="0">
                <a:latin typeface="+mn-ea"/>
                <a:ea typeface="+mn-ea"/>
              </a:rPr>
              <a:t>機素</a:t>
            </a:r>
            <a:r>
              <a:rPr lang="en-US" dirty="0" smtClean="0">
                <a:latin typeface="+mn-ea"/>
                <a:ea typeface="+mn-ea"/>
              </a:rPr>
              <a:t>B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705848" y="3394347"/>
            <a:ext cx="9366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sz="2400" i="1" baseline="-10000" dirty="0">
                <a:latin typeface="+mn-ea"/>
                <a:ea typeface="+mn-ea"/>
              </a:rPr>
              <a:t>BA</a:t>
            </a:r>
          </a:p>
        </p:txBody>
      </p:sp>
    </p:spTree>
    <p:extLst>
      <p:ext uri="{BB962C8B-B14F-4D97-AF65-F5344CB8AC3E}">
        <p14:creationId xmlns:p14="http://schemas.microsoft.com/office/powerpoint/2010/main" val="9080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実習２：　スライダの瞬間中心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97496"/>
          </a:xfrm>
        </p:spPr>
        <p:txBody>
          <a:bodyPr/>
          <a:lstStyle/>
          <a:p>
            <a:pPr>
              <a:spcAft>
                <a:spcPts val="142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>
                <a:solidFill>
                  <a:srgbClr val="000000"/>
                </a:solidFill>
              </a:rPr>
              <a:t>固定節</a:t>
            </a:r>
            <a:r>
              <a:rPr lang="en-US" altLang="ja-JP" dirty="0">
                <a:solidFill>
                  <a:srgbClr val="000000"/>
                </a:solidFill>
              </a:rPr>
              <a:t>A</a:t>
            </a:r>
            <a:r>
              <a:rPr lang="ja-JP" altLang="ja-JP" dirty="0">
                <a:solidFill>
                  <a:srgbClr val="000000"/>
                </a:solidFill>
              </a:rPr>
              <a:t>に対する，機素</a:t>
            </a:r>
            <a:r>
              <a:rPr lang="en-US" altLang="ja-JP" dirty="0">
                <a:solidFill>
                  <a:srgbClr val="000000"/>
                </a:solidFill>
              </a:rPr>
              <a:t>D</a:t>
            </a:r>
            <a:r>
              <a:rPr lang="ja-JP" altLang="ja-JP" dirty="0">
                <a:solidFill>
                  <a:srgbClr val="000000"/>
                </a:solidFill>
              </a:rPr>
              <a:t>の瞬間中心</a:t>
            </a:r>
            <a:r>
              <a:rPr lang="en-US" altLang="ja-JP" sz="1100" dirty="0">
                <a:solidFill>
                  <a:srgbClr val="000000"/>
                </a:solidFill>
                <a:latin typeface="FreeSerif" pitchFamily="16" charset="0"/>
              </a:rPr>
              <a:t> </a:t>
            </a:r>
            <a:r>
              <a:rPr lang="en-US" altLang="ja-JP" i="1" dirty="0">
                <a:solidFill>
                  <a:srgbClr val="000000"/>
                </a:solidFill>
                <a:latin typeface="FreeSerif" pitchFamily="16" charset="0"/>
              </a:rPr>
              <a:t>O</a:t>
            </a:r>
            <a:r>
              <a:rPr lang="en-US" altLang="ja-JP" sz="2200" i="1" baseline="-10000" dirty="0">
                <a:solidFill>
                  <a:srgbClr val="000000"/>
                </a:solidFill>
                <a:latin typeface="FreeSerif" pitchFamily="16" charset="0"/>
              </a:rPr>
              <a:t>AD</a:t>
            </a:r>
            <a:r>
              <a:rPr lang="en-US" altLang="ja-JP" dirty="0">
                <a:solidFill>
                  <a:srgbClr val="000000"/>
                </a:solidFill>
                <a:latin typeface="FreeSerif" pitchFamily="16" charset="0"/>
              </a:rPr>
              <a:t> </a:t>
            </a:r>
            <a:r>
              <a:rPr lang="ja-JP" altLang="ja-JP" dirty="0" smtClean="0">
                <a:solidFill>
                  <a:srgbClr val="000000"/>
                </a:solidFill>
              </a:rPr>
              <a:t>を作図</a:t>
            </a:r>
            <a:r>
              <a:rPr lang="ja-JP" altLang="ja-JP" dirty="0">
                <a:solidFill>
                  <a:srgbClr val="000000"/>
                </a:solidFill>
              </a:rPr>
              <a:t>せよ</a:t>
            </a:r>
            <a:r>
              <a:rPr lang="ja-JP" altLang="ja-JP" dirty="0" smtClean="0">
                <a:solidFill>
                  <a:srgbClr val="000000"/>
                </a:solidFill>
              </a:rPr>
              <a:t>．</a:t>
            </a:r>
            <a:endParaRPr lang="ja-JP" altLang="ja-JP" dirty="0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  <p:sp>
        <p:nvSpPr>
          <p:cNvPr id="7" name="Line 1"/>
          <p:cNvSpPr>
            <a:spLocks noChangeShapeType="1"/>
          </p:cNvSpPr>
          <p:nvPr/>
        </p:nvSpPr>
        <p:spPr bwMode="auto">
          <a:xfrm flipH="1">
            <a:off x="3511774" y="3078163"/>
            <a:ext cx="1082675" cy="1530350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3151411" y="2808288"/>
            <a:ext cx="1588" cy="3330575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3151411" y="2808288"/>
            <a:ext cx="3149600" cy="1587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49" y="5886450"/>
            <a:ext cx="450850" cy="2524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49" y="2447925"/>
            <a:ext cx="269875" cy="3603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4375374" y="2927350"/>
            <a:ext cx="358775" cy="357188"/>
            <a:chOff x="3231" y="1844"/>
            <a:chExt cx="226" cy="225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 flipV="1">
              <a:off x="3231" y="1844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 flipV="1">
              <a:off x="3300" y="1916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321399" y="2681288"/>
            <a:ext cx="449262" cy="1587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4321399" y="2933700"/>
            <a:ext cx="449262" cy="1588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2989486" y="4427538"/>
            <a:ext cx="1588" cy="452437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3295874" y="4427538"/>
            <a:ext cx="1587" cy="449262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3295874" y="4459288"/>
            <a:ext cx="358775" cy="357187"/>
            <a:chOff x="2551" y="2809"/>
            <a:chExt cx="226" cy="225"/>
          </a:xfrm>
        </p:grpSpPr>
        <p:sp>
          <p:nvSpPr>
            <p:cNvPr id="20" name="Oval 16"/>
            <p:cNvSpPr>
              <a:spLocks noChangeArrowheads="1"/>
            </p:cNvSpPr>
            <p:nvPr/>
          </p:nvSpPr>
          <p:spPr bwMode="auto">
            <a:xfrm flipV="1">
              <a:off x="2551" y="2809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 flipV="1">
              <a:off x="2619" y="2881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6245449" y="2376488"/>
            <a:ext cx="4048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4697636" y="2232025"/>
            <a:ext cx="40640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611661" y="3995738"/>
            <a:ext cx="41751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 dirty="0">
                <a:solidFill>
                  <a:srgbClr val="000000"/>
                </a:solidFill>
                <a:latin typeface="+mn-ea"/>
              </a:rPr>
              <a:t>C</a:t>
            </a: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4142011" y="3708400"/>
            <a:ext cx="41116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 dirty="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195736" y="5688013"/>
            <a:ext cx="40481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752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899667" y="1223964"/>
            <a:ext cx="7110412" cy="260985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 rot="20160000">
            <a:off x="1572517" y="1604531"/>
            <a:ext cx="3689350" cy="1260475"/>
          </a:xfrm>
          <a:prstGeom prst="ellipse">
            <a:avLst/>
          </a:prstGeom>
          <a:solidFill>
            <a:srgbClr val="FFFF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 rot="12480000">
            <a:off x="3725167" y="1904568"/>
            <a:ext cx="3689350" cy="1260475"/>
          </a:xfrm>
          <a:prstGeom prst="ellipse">
            <a:avLst/>
          </a:prstGeom>
          <a:solidFill>
            <a:srgbClr val="FFFFFF">
              <a:alpha val="70000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３瞬間中心の定理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7504" y="4077072"/>
            <a:ext cx="8928992" cy="2286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80640" rIns="0" bIns="0" anchor="ctr"/>
          <a:lstStyle>
            <a:lvl1pPr marL="520700" indent="-412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ja-JP" altLang="en-US" sz="4000" dirty="0">
                <a:latin typeface="+mn-ea"/>
                <a:ea typeface="+mn-ea"/>
              </a:rPr>
              <a:t>定理</a:t>
            </a:r>
            <a:r>
              <a:rPr lang="ja-JP" sz="4000" dirty="0" smtClean="0">
                <a:latin typeface="+mn-ea"/>
                <a:ea typeface="+mn-ea"/>
              </a:rPr>
              <a:t>：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0000" dirty="0">
                <a:latin typeface="+mn-ea"/>
                <a:ea typeface="+mn-ea"/>
              </a:rPr>
              <a:t>AB,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0000" dirty="0">
                <a:latin typeface="+mn-ea"/>
                <a:ea typeface="+mn-ea"/>
              </a:rPr>
              <a:t>BC,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0000" dirty="0">
                <a:latin typeface="+mn-ea"/>
                <a:ea typeface="+mn-ea"/>
              </a:rPr>
              <a:t>AC</a:t>
            </a:r>
            <a:r>
              <a:rPr lang="en-US" sz="4000" dirty="0">
                <a:latin typeface="+mn-ea"/>
                <a:ea typeface="+mn-ea"/>
              </a:rPr>
              <a:t> </a:t>
            </a:r>
            <a:r>
              <a:rPr lang="en-US" sz="4000" dirty="0" err="1">
                <a:latin typeface="+mn-ea"/>
                <a:ea typeface="+mn-ea"/>
              </a:rPr>
              <a:t>は一直線に並ぶ</a:t>
            </a:r>
            <a:r>
              <a:rPr lang="en-US" sz="4000" dirty="0" smtClean="0">
                <a:latin typeface="+mn-ea"/>
                <a:ea typeface="+mn-ea"/>
              </a:rPr>
              <a:t>．</a:t>
            </a:r>
          </a:p>
          <a:p>
            <a:pPr>
              <a:lnSpc>
                <a:spcPct val="84000"/>
              </a:lnSpc>
              <a:spcAft>
                <a:spcPts val="1425"/>
              </a:spcAft>
            </a:pPr>
            <a:endParaRPr lang="en-US" sz="4000" dirty="0" smtClean="0">
              <a:latin typeface="+mn-ea"/>
              <a:ea typeface="+mn-ea"/>
            </a:endParaRPr>
          </a:p>
          <a:p>
            <a:pPr marL="107950" indent="0">
              <a:lnSpc>
                <a:spcPct val="84000"/>
              </a:lnSpc>
              <a:spcAft>
                <a:spcPts val="1425"/>
              </a:spcAft>
            </a:pPr>
            <a:r>
              <a:rPr lang="ja-JP" altLang="en-US" sz="6000" baseline="-10000" dirty="0" smtClean="0">
                <a:latin typeface="+mn-ea"/>
                <a:ea typeface="+mn-ea"/>
              </a:rPr>
              <a:t>⇔</a:t>
            </a:r>
            <a:r>
              <a:rPr lang="en-US" altLang="ja-JP" sz="6000" i="1" baseline="-10000" dirty="0">
                <a:latin typeface="+mn-ea"/>
              </a:rPr>
              <a:t>O</a:t>
            </a:r>
            <a:r>
              <a:rPr lang="en-US" altLang="ja-JP" sz="4400" i="1" baseline="-10000" dirty="0">
                <a:latin typeface="+mn-ea"/>
              </a:rPr>
              <a:t>X</a:t>
            </a:r>
            <a:r>
              <a:rPr lang="en-US" altLang="ja-JP" sz="4400" i="1" baseline="-100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ja-JP" sz="6000" baseline="-10000" dirty="0">
                <a:latin typeface="+mn-ea"/>
              </a:rPr>
              <a:t>，</a:t>
            </a:r>
            <a:r>
              <a:rPr lang="en-US" altLang="ja-JP" sz="6000" i="1" baseline="-10000" dirty="0">
                <a:latin typeface="+mn-ea"/>
              </a:rPr>
              <a:t>O</a:t>
            </a:r>
            <a:r>
              <a:rPr lang="en-US" altLang="ja-JP" sz="4400" i="1" baseline="-10000" dirty="0">
                <a:latin typeface="+mn-ea"/>
              </a:rPr>
              <a:t>X</a:t>
            </a:r>
            <a:r>
              <a:rPr lang="en-US" altLang="ja-JP" sz="4400" i="1" baseline="-10000" dirty="0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ja-JP" sz="6000" i="1" baseline="-10000" dirty="0">
                <a:latin typeface="+mn-ea"/>
              </a:rPr>
              <a:t> </a:t>
            </a:r>
            <a:r>
              <a:rPr lang="en-US" altLang="ja-JP" sz="6000" baseline="-10000" dirty="0" err="1">
                <a:latin typeface="+mn-ea"/>
              </a:rPr>
              <a:t>を結ぶ直線上に</a:t>
            </a:r>
            <a:r>
              <a:rPr lang="en-US" altLang="ja-JP" sz="6000" i="1" baseline="-10000" dirty="0" err="1">
                <a:latin typeface="+mn-ea"/>
              </a:rPr>
              <a:t>O</a:t>
            </a:r>
            <a:r>
              <a:rPr lang="en-US" altLang="ja-JP" sz="4400" i="1" baseline="-10000" dirty="0" err="1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ja-JP" sz="4400" i="1" baseline="-10000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ja-JP" sz="4400" i="1" baseline="-10000" dirty="0">
                <a:latin typeface="+mn-ea"/>
              </a:rPr>
              <a:t> </a:t>
            </a:r>
            <a:r>
              <a:rPr lang="en-US" altLang="ja-JP" sz="6000" baseline="-10000" dirty="0" err="1">
                <a:latin typeface="+mn-ea"/>
              </a:rPr>
              <a:t>がくる</a:t>
            </a:r>
            <a:r>
              <a:rPr lang="en-US" altLang="ja-JP" sz="6000" baseline="-10000" dirty="0" smtClean="0">
                <a:latin typeface="+mn-ea"/>
              </a:rPr>
              <a:t>．</a:t>
            </a:r>
            <a:endParaRPr lang="en-US" altLang="ja-JP" sz="6000" baseline="-10000" dirty="0">
              <a:latin typeface="+mn-ea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961704" y="2641600"/>
            <a:ext cx="358775" cy="357188"/>
            <a:chOff x="1508" y="1664"/>
            <a:chExt cx="226" cy="225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 flipV="1">
              <a:off x="1508" y="1664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 flipV="1">
              <a:off x="1576" y="1736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549579" y="2959100"/>
            <a:ext cx="503238" cy="503238"/>
            <a:chOff x="4398" y="1864"/>
            <a:chExt cx="317" cy="317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3920000" flipV="1">
              <a:off x="4445" y="1911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3920000" flipV="1">
              <a:off x="4513" y="1974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714304" y="3284984"/>
            <a:ext cx="11461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機素Ａ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99892" y="1944688"/>
            <a:ext cx="11160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B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949379" y="2308225"/>
            <a:ext cx="11271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ＭＳ Ｐゴシック" pitchFamily="50" charset="-128"/>
                <a:ea typeface="ＭＳ Ｐゴシック" pitchFamily="50" charset="-128"/>
              </a:rPr>
              <a:t>機素</a:t>
            </a:r>
            <a:r>
              <a:rPr lang="en-US" dirty="0">
                <a:latin typeface="ＭＳ Ｐゴシック" pitchFamily="50" charset="-128"/>
                <a:ea typeface="ＭＳ Ｐゴシック" pitchFamily="50" charset="-128"/>
              </a:rPr>
              <a:t>C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375569" y="2493988"/>
            <a:ext cx="84613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4000" i="1" dirty="0">
                <a:latin typeface="FreeSerif" pitchFamily="16" charset="0"/>
                <a:ea typeface="IPA モナー Pゴシック" charset="-128"/>
              </a:rPr>
              <a:t>O</a:t>
            </a:r>
            <a:r>
              <a:rPr lang="en-US" i="1" baseline="-10000" dirty="0">
                <a:latin typeface="FreeSerif" pitchFamily="16" charset="0"/>
                <a:ea typeface="IPA モナー Pゴシック" charset="-128"/>
              </a:rPr>
              <a:t>A</a:t>
            </a:r>
            <a:r>
              <a:rPr lang="en-US" i="1" baseline="-10000" dirty="0">
                <a:solidFill>
                  <a:srgbClr val="0000FF"/>
                </a:solidFill>
                <a:latin typeface="FreeSerif" pitchFamily="16" charset="0"/>
                <a:ea typeface="IPA モナー Pゴシック" charset="-128"/>
              </a:rPr>
              <a:t>B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814094" y="2763863"/>
            <a:ext cx="84613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0000" dirty="0">
                <a:latin typeface="+mn-ea"/>
                <a:ea typeface="+mn-ea"/>
              </a:rPr>
              <a:t>A</a:t>
            </a:r>
            <a:r>
              <a:rPr lang="en-US" i="1" baseline="-1000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4085779" y="1619250"/>
            <a:ext cx="503238" cy="503238"/>
            <a:chOff x="2846" y="1020"/>
            <a:chExt cx="317" cy="317"/>
          </a:xfrm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3920000" flipV="1">
              <a:off x="2892" y="1066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3920000" flipV="1">
              <a:off x="2960" y="1130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4607594" y="1628800"/>
            <a:ext cx="8461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4000" i="1" dirty="0">
                <a:latin typeface="ＭＳ Ｐゴシック" pitchFamily="50" charset="-128"/>
                <a:ea typeface="ＭＳ Ｐゴシック" pitchFamily="50" charset="-128"/>
              </a:rPr>
              <a:t>O</a:t>
            </a:r>
            <a:r>
              <a:rPr lang="en-US" i="1" baseline="-10000" dirty="0">
                <a:solidFill>
                  <a:srgbClr val="0000FF"/>
                </a:solidFill>
                <a:latin typeface="ＭＳ Ｐゴシック" pitchFamily="50" charset="-128"/>
                <a:ea typeface="ＭＳ Ｐゴシック" pitchFamily="50" charset="-128"/>
              </a:rPr>
              <a:t>B</a:t>
            </a:r>
            <a:r>
              <a:rPr lang="en-US" i="1" baseline="-10000" dirty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C</a:t>
            </a: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3222179" y="5013176"/>
            <a:ext cx="2609850" cy="630237"/>
          </a:xfrm>
          <a:prstGeom prst="downArrow">
            <a:avLst>
              <a:gd name="adj1" fmla="val 65100"/>
              <a:gd name="adj2" fmla="val 5455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69695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ja-JP" sz="2400" dirty="0">
                <a:solidFill>
                  <a:schemeClr val="bg1"/>
                </a:solidFill>
              </a:rPr>
              <a:t>言い換え</a:t>
            </a:r>
          </a:p>
        </p:txBody>
      </p:sp>
    </p:spTree>
    <p:extLst>
      <p:ext uri="{BB962C8B-B14F-4D97-AF65-F5344CB8AC3E}">
        <p14:creationId xmlns:p14="http://schemas.microsoft.com/office/powerpoint/2010/main" val="3015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定理の証明</a:t>
            </a:r>
            <a:endParaRPr kumimoji="1" lang="ja-JP" altLang="en-US" dirty="0"/>
          </a:p>
        </p:txBody>
      </p:sp>
      <p:sp>
        <p:nvSpPr>
          <p:cNvPr id="41" name="コンテンツ プレースホルダー 40"/>
          <p:cNvSpPr>
            <a:spLocks noGrp="1"/>
          </p:cNvSpPr>
          <p:nvPr>
            <p:ph idx="1"/>
          </p:nvPr>
        </p:nvSpPr>
        <p:spPr>
          <a:xfrm>
            <a:off x="457200" y="4365104"/>
            <a:ext cx="8686800" cy="648072"/>
          </a:xfrm>
        </p:spPr>
        <p:txBody>
          <a:bodyPr/>
          <a:lstStyle/>
          <a:p>
            <a:r>
              <a:rPr kumimoji="1" lang="ja-JP" altLang="en-US" dirty="0" smtClean="0"/>
              <a:t>同じ点の速度は同じ　∴一直線に並ぶしかない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5" name="Oval 1"/>
          <p:cNvSpPr>
            <a:spLocks noChangeArrowheads="1"/>
          </p:cNvSpPr>
          <p:nvPr/>
        </p:nvSpPr>
        <p:spPr bwMode="auto">
          <a:xfrm>
            <a:off x="1115616" y="1719610"/>
            <a:ext cx="7110413" cy="252028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30254" y="3591818"/>
            <a:ext cx="11461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機素Ａ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 rot="20160000">
            <a:off x="1788716" y="2022278"/>
            <a:ext cx="3687763" cy="1258888"/>
          </a:xfrm>
          <a:prstGeom prst="ellipse">
            <a:avLst/>
          </a:prstGeom>
          <a:solidFill>
            <a:srgbClr val="FFFF66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2177654" y="3030341"/>
            <a:ext cx="358775" cy="357188"/>
            <a:chOff x="1621" y="1868"/>
            <a:chExt cx="226" cy="225"/>
          </a:xfrm>
        </p:grpSpPr>
        <p:sp>
          <p:nvSpPr>
            <p:cNvPr id="19" name="Oval 10"/>
            <p:cNvSpPr>
              <a:spLocks noChangeArrowheads="1"/>
            </p:cNvSpPr>
            <p:nvPr/>
          </p:nvSpPr>
          <p:spPr bwMode="auto">
            <a:xfrm flipV="1">
              <a:off x="1621" y="1868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 flipV="1">
              <a:off x="1689" y="1940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2915841" y="2333428"/>
            <a:ext cx="11144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B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2574529" y="2963666"/>
            <a:ext cx="8445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200" i="1" dirty="0">
                <a:latin typeface="ＭＳ Ｐゴシック" pitchFamily="50" charset="-128"/>
                <a:ea typeface="ＭＳ Ｐゴシック" pitchFamily="50" charset="-128"/>
              </a:rPr>
              <a:t>O</a:t>
            </a:r>
            <a:r>
              <a:rPr lang="en-US" sz="2200" i="1" baseline="-10000" dirty="0">
                <a:latin typeface="ＭＳ Ｐゴシック" pitchFamily="50" charset="-128"/>
                <a:ea typeface="ＭＳ Ｐゴシック" pitchFamily="50" charset="-128"/>
              </a:rPr>
              <a:t>AB</a:t>
            </a:r>
          </a:p>
        </p:txBody>
      </p: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301729" y="2009577"/>
            <a:ext cx="503238" cy="503238"/>
            <a:chOff x="2959" y="1225"/>
            <a:chExt cx="317" cy="317"/>
          </a:xfrm>
        </p:grpSpPr>
        <p:sp>
          <p:nvSpPr>
            <p:cNvPr id="12" name="Oval 16"/>
            <p:cNvSpPr>
              <a:spLocks noChangeArrowheads="1"/>
            </p:cNvSpPr>
            <p:nvPr/>
          </p:nvSpPr>
          <p:spPr bwMode="auto">
            <a:xfrm rot="13920000" flipV="1">
              <a:off x="3006" y="1271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auto">
            <a:xfrm rot="13920000" flipV="1">
              <a:off x="3073" y="1335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31" name="Oval 22"/>
          <p:cNvSpPr>
            <a:spLocks noChangeArrowheads="1"/>
          </p:cNvSpPr>
          <p:nvPr/>
        </p:nvSpPr>
        <p:spPr bwMode="auto">
          <a:xfrm rot="12480000">
            <a:off x="4084812" y="2412033"/>
            <a:ext cx="3687763" cy="1258888"/>
          </a:xfrm>
          <a:prstGeom prst="ellipse">
            <a:avLst/>
          </a:prstGeom>
          <a:solidFill>
            <a:srgbClr val="FFFFFF">
              <a:alpha val="50000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grpSp>
        <p:nvGrpSpPr>
          <p:cNvPr id="32" name="Group 23"/>
          <p:cNvGrpSpPr>
            <a:grpSpLocks/>
          </p:cNvGrpSpPr>
          <p:nvPr/>
        </p:nvGrpSpPr>
        <p:grpSpPr bwMode="auto">
          <a:xfrm>
            <a:off x="6765530" y="3384352"/>
            <a:ext cx="503238" cy="503238"/>
            <a:chOff x="4511" y="2091"/>
            <a:chExt cx="317" cy="317"/>
          </a:xfrm>
        </p:grpSpPr>
        <p:sp>
          <p:nvSpPr>
            <p:cNvPr id="35" name="Oval 24"/>
            <p:cNvSpPr>
              <a:spLocks noChangeArrowheads="1"/>
            </p:cNvSpPr>
            <p:nvPr/>
          </p:nvSpPr>
          <p:spPr bwMode="auto">
            <a:xfrm rot="13920000" flipV="1">
              <a:off x="4558" y="2137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6" name="Oval 25"/>
            <p:cNvSpPr>
              <a:spLocks noChangeArrowheads="1"/>
            </p:cNvSpPr>
            <p:nvPr/>
          </p:nvSpPr>
          <p:spPr bwMode="auto">
            <a:xfrm rot="13920000" flipV="1">
              <a:off x="4626" y="2201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5166918" y="2733477"/>
            <a:ext cx="112553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dirty="0">
                <a:latin typeface="+mn-ea"/>
                <a:ea typeface="+mn-ea"/>
              </a:rPr>
              <a:t>機素</a:t>
            </a:r>
            <a:r>
              <a:rPr lang="en-US" dirty="0">
                <a:latin typeface="+mn-ea"/>
                <a:ea typeface="+mn-ea"/>
              </a:rPr>
              <a:t>C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5868144" y="3268465"/>
            <a:ext cx="8445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95000"/>
              </a:lnSpc>
              <a:spcAft>
                <a:spcPts val="1425"/>
              </a:spcAft>
            </a:pPr>
            <a:r>
              <a:rPr lang="en-US" sz="3200" i="1" dirty="0">
                <a:latin typeface="+mn-ea"/>
                <a:ea typeface="+mn-ea"/>
              </a:rPr>
              <a:t>O</a:t>
            </a:r>
            <a:r>
              <a:rPr lang="en-US" sz="2200" i="1" baseline="-10000" dirty="0">
                <a:latin typeface="+mn-ea"/>
                <a:ea typeface="+mn-ea"/>
              </a:rPr>
              <a:t>AC</a:t>
            </a: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4536680" y="1468239"/>
            <a:ext cx="447675" cy="811213"/>
          </a:xfrm>
          <a:prstGeom prst="line">
            <a:avLst/>
          </a:prstGeom>
          <a:noFill/>
          <a:ln w="72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4952950" y="1124744"/>
            <a:ext cx="314801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solidFill>
                  <a:srgbClr val="FF0000"/>
                </a:solidFill>
                <a:latin typeface="+mn-ea"/>
                <a:ea typeface="+mn-ea"/>
              </a:rPr>
              <a:t>O</a:t>
            </a:r>
            <a:r>
              <a:rPr lang="en-US" sz="2400" i="1" baseline="-10000" dirty="0">
                <a:solidFill>
                  <a:srgbClr val="FF0000"/>
                </a:solidFill>
                <a:latin typeface="+mn-ea"/>
                <a:ea typeface="+mn-ea"/>
              </a:rPr>
              <a:t>AC </a:t>
            </a:r>
            <a:r>
              <a:rPr lang="en-US" sz="3200" baseline="-10000" dirty="0" err="1">
                <a:solidFill>
                  <a:srgbClr val="FF0000"/>
                </a:solidFill>
                <a:latin typeface="+mn-ea"/>
                <a:ea typeface="+mn-ea"/>
              </a:rPr>
              <a:t>が中心の回転</a:t>
            </a:r>
            <a:endParaRPr lang="en-US" sz="3200" baseline="-10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25" name="Group 31"/>
          <p:cNvGrpSpPr>
            <a:grpSpLocks/>
          </p:cNvGrpSpPr>
          <p:nvPr/>
        </p:nvGrpSpPr>
        <p:grpSpPr bwMode="auto">
          <a:xfrm>
            <a:off x="4301730" y="2009577"/>
            <a:ext cx="503238" cy="503238"/>
            <a:chOff x="2959" y="1225"/>
            <a:chExt cx="317" cy="317"/>
          </a:xfrm>
        </p:grpSpPr>
        <p:sp>
          <p:nvSpPr>
            <p:cNvPr id="27" name="Oval 32"/>
            <p:cNvSpPr>
              <a:spLocks noChangeArrowheads="1"/>
            </p:cNvSpPr>
            <p:nvPr/>
          </p:nvSpPr>
          <p:spPr bwMode="auto">
            <a:xfrm rot="13920000" flipV="1">
              <a:off x="3006" y="1271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 rot="13920000" flipV="1">
              <a:off x="3073" y="1335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4807695" y="2079074"/>
            <a:ext cx="8445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  <a:spcAft>
                <a:spcPts val="1425"/>
              </a:spcAft>
            </a:pPr>
            <a:r>
              <a:rPr lang="en-US" sz="3200" i="1" dirty="0">
                <a:latin typeface="+mn-ea"/>
                <a:ea typeface="+mn-ea"/>
              </a:rPr>
              <a:t>O</a:t>
            </a:r>
            <a:r>
              <a:rPr lang="en-US" sz="2200" i="1" baseline="-10000" dirty="0">
                <a:latin typeface="+mn-ea"/>
                <a:ea typeface="+mn-ea"/>
              </a:rPr>
              <a:t>BC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1116187" y="1177950"/>
            <a:ext cx="2968625" cy="59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016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solidFill>
                  <a:srgbClr val="0000FF"/>
                </a:solidFill>
                <a:latin typeface="+mn-ea"/>
                <a:ea typeface="+mn-ea"/>
              </a:rPr>
              <a:t>O</a:t>
            </a:r>
            <a:r>
              <a:rPr lang="en-US" sz="2400" i="1" baseline="-10000" dirty="0">
                <a:solidFill>
                  <a:srgbClr val="0000FF"/>
                </a:solidFill>
                <a:latin typeface="+mn-ea"/>
                <a:ea typeface="+mn-ea"/>
              </a:rPr>
              <a:t>AB </a:t>
            </a:r>
            <a:r>
              <a:rPr lang="en-US" sz="3200" baseline="-10000" dirty="0" err="1">
                <a:solidFill>
                  <a:srgbClr val="0000FF"/>
                </a:solidFill>
                <a:latin typeface="+mn-ea"/>
                <a:ea typeface="+mn-ea"/>
              </a:rPr>
              <a:t>が中心の回転</a:t>
            </a:r>
            <a:endParaRPr lang="en-US" sz="3200" baseline="-10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1495029" y="2927152"/>
            <a:ext cx="898525" cy="898525"/>
          </a:xfrm>
          <a:custGeom>
            <a:avLst/>
            <a:gdLst>
              <a:gd name="T0" fmla="*/ 1000 w 2501"/>
              <a:gd name="T1" fmla="*/ 0 h 2501"/>
              <a:gd name="T2" fmla="*/ 2500 w 2501"/>
              <a:gd name="T3" fmla="*/ 2250 h 2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01" h="2501">
                <a:moveTo>
                  <a:pt x="1000" y="0"/>
                </a:moveTo>
                <a:cubicBezTo>
                  <a:pt x="0" y="1500"/>
                  <a:pt x="1000" y="2500"/>
                  <a:pt x="2500" y="2250"/>
                </a:cubicBezTo>
              </a:path>
            </a:pathLst>
          </a:cu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 flipV="1">
            <a:off x="4174729" y="1520627"/>
            <a:ext cx="361950" cy="722313"/>
          </a:xfrm>
          <a:prstGeom prst="line">
            <a:avLst/>
          </a:prstGeom>
          <a:noFill/>
          <a:ln w="720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42" name="Group 39"/>
          <p:cNvGrpSpPr>
            <a:grpSpLocks/>
          </p:cNvGrpSpPr>
          <p:nvPr/>
        </p:nvGrpSpPr>
        <p:grpSpPr bwMode="auto">
          <a:xfrm>
            <a:off x="1763688" y="5013176"/>
            <a:ext cx="6162675" cy="1470025"/>
            <a:chOff x="1149" y="3254"/>
            <a:chExt cx="3882" cy="926"/>
          </a:xfrm>
        </p:grpSpPr>
        <p:grpSp>
          <p:nvGrpSpPr>
            <p:cNvPr id="43" name="Group 40"/>
            <p:cNvGrpSpPr>
              <a:grpSpLocks/>
            </p:cNvGrpSpPr>
            <p:nvPr/>
          </p:nvGrpSpPr>
          <p:grpSpPr bwMode="auto">
            <a:xfrm>
              <a:off x="1149" y="3254"/>
              <a:ext cx="2319" cy="872"/>
              <a:chOff x="1149" y="3254"/>
              <a:chExt cx="2319" cy="872"/>
            </a:xfrm>
          </p:grpSpPr>
          <p:grpSp>
            <p:nvGrpSpPr>
              <p:cNvPr id="58" name="Group 41"/>
              <p:cNvGrpSpPr>
                <a:grpSpLocks/>
              </p:cNvGrpSpPr>
              <p:nvPr/>
            </p:nvGrpSpPr>
            <p:grpSpPr bwMode="auto">
              <a:xfrm>
                <a:off x="1149" y="3320"/>
                <a:ext cx="2319" cy="806"/>
                <a:chOff x="1149" y="3320"/>
                <a:chExt cx="2319" cy="806"/>
              </a:xfrm>
            </p:grpSpPr>
            <p:grpSp>
              <p:nvGrpSpPr>
                <p:cNvPr id="64" name="Group 42"/>
                <p:cNvGrpSpPr>
                  <a:grpSpLocks/>
                </p:cNvGrpSpPr>
                <p:nvPr/>
              </p:nvGrpSpPr>
              <p:grpSpPr bwMode="auto">
                <a:xfrm>
                  <a:off x="1149" y="3320"/>
                  <a:ext cx="2319" cy="806"/>
                  <a:chOff x="1149" y="3320"/>
                  <a:chExt cx="2319" cy="806"/>
                </a:xfrm>
              </p:grpSpPr>
              <p:sp>
                <p:nvSpPr>
                  <p:cNvPr id="65" name="Oval 43"/>
                  <p:cNvSpPr>
                    <a:spLocks noChangeArrowheads="1"/>
                  </p:cNvSpPr>
                  <p:nvPr/>
                </p:nvSpPr>
                <p:spPr bwMode="auto">
                  <a:xfrm rot="240000">
                    <a:off x="1147" y="3326"/>
                    <a:ext cx="2323" cy="793"/>
                  </a:xfrm>
                  <a:prstGeom prst="ellipse">
                    <a:avLst/>
                  </a:prstGeom>
                  <a:solidFill>
                    <a:srgbClr val="FFFF66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grpSp>
                <p:nvGrpSpPr>
                  <p:cNvPr id="66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1280" y="3513"/>
                    <a:ext cx="304" cy="304"/>
                    <a:chOff x="1280" y="3513"/>
                    <a:chExt cx="304" cy="304"/>
                  </a:xfrm>
                </p:grpSpPr>
                <p:sp>
                  <p:nvSpPr>
                    <p:cNvPr id="69" name="Oval 45"/>
                    <p:cNvSpPr>
                      <a:spLocks noChangeArrowheads="1"/>
                    </p:cNvSpPr>
                    <p:nvPr/>
                  </p:nvSpPr>
                  <p:spPr bwMode="auto">
                    <a:xfrm rot="1680000" flipV="1">
                      <a:off x="1318" y="3553"/>
                      <a:ext cx="226" cy="22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36000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>
                        <a:latin typeface="+mn-ea"/>
                      </a:endParaRPr>
                    </a:p>
                  </p:txBody>
                </p:sp>
                <p:sp>
                  <p:nvSpPr>
                    <p:cNvPr id="70" name="Oval 46"/>
                    <p:cNvSpPr>
                      <a:spLocks noChangeArrowheads="1"/>
                    </p:cNvSpPr>
                    <p:nvPr/>
                  </p:nvSpPr>
                  <p:spPr bwMode="auto">
                    <a:xfrm rot="1680000" flipV="1">
                      <a:off x="1386" y="3621"/>
                      <a:ext cx="90" cy="9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36000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67" name="Text Box 47"/>
                  <p:cNvSpPr txBox="1">
                    <a:spLocks noChangeArrowheads="1"/>
                  </p:cNvSpPr>
                  <p:nvPr/>
                </p:nvSpPr>
                <p:spPr bwMode="auto">
                  <a:xfrm rot="1620000">
                    <a:off x="1897" y="3482"/>
                    <a:ext cx="702" cy="28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101448" rIns="90000" bIns="45000"/>
                  <a:lstStyle>
                    <a:lvl1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>
                      <a:lnSpc>
                        <a:spcPct val="84000"/>
                      </a:lnSpc>
                    </a:pPr>
                    <a:r>
                      <a:rPr lang="ja-JP">
                        <a:latin typeface="+mn-ea"/>
                        <a:ea typeface="+mn-ea"/>
                      </a:rPr>
                      <a:t>機素</a:t>
                    </a:r>
                    <a:r>
                      <a:rPr lang="en-US">
                        <a:latin typeface="+mn-ea"/>
                        <a:ea typeface="+mn-ea"/>
                      </a:rPr>
                      <a:t>B</a:t>
                    </a:r>
                  </a:p>
                </p:txBody>
              </p:sp>
              <p:sp>
                <p:nvSpPr>
                  <p:cNvPr id="68" name="Text Box 48"/>
                  <p:cNvSpPr txBox="1">
                    <a:spLocks noChangeArrowheads="1"/>
                  </p:cNvSpPr>
                  <p:nvPr/>
                </p:nvSpPr>
                <p:spPr bwMode="auto">
                  <a:xfrm rot="1620000">
                    <a:off x="1491" y="3675"/>
                    <a:ext cx="532" cy="28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20160" rIns="0" bIns="0"/>
                  <a:lstStyle>
                    <a:lvl1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>
                      <a:lnSpc>
                        <a:spcPct val="95000"/>
                      </a:lnSpc>
                      <a:spcAft>
                        <a:spcPts val="1425"/>
                      </a:spcAft>
                    </a:pPr>
                    <a:r>
                      <a:rPr lang="en-US" sz="3200" i="1">
                        <a:latin typeface="+mn-ea"/>
                        <a:ea typeface="+mn-ea"/>
                      </a:rPr>
                      <a:t>O</a:t>
                    </a:r>
                    <a:r>
                      <a:rPr lang="en-US" sz="2200" i="1" baseline="-10000">
                        <a:latin typeface="+mn-ea"/>
                        <a:ea typeface="+mn-ea"/>
                      </a:rPr>
                      <a:t>AB</a:t>
                    </a:r>
                  </a:p>
                </p:txBody>
              </p:sp>
            </p:grpSp>
          </p:grpSp>
          <p:grpSp>
            <p:nvGrpSpPr>
              <p:cNvPr id="59" name="Group 49"/>
              <p:cNvGrpSpPr>
                <a:grpSpLocks/>
              </p:cNvGrpSpPr>
              <p:nvPr/>
            </p:nvGrpSpPr>
            <p:grpSpPr bwMode="auto">
              <a:xfrm>
                <a:off x="2804" y="3638"/>
                <a:ext cx="264" cy="265"/>
                <a:chOff x="2804" y="3638"/>
                <a:chExt cx="264" cy="265"/>
              </a:xfrm>
            </p:grpSpPr>
            <p:grpSp>
              <p:nvGrpSpPr>
                <p:cNvPr id="61" name="Group 50"/>
                <p:cNvGrpSpPr>
                  <a:grpSpLocks/>
                </p:cNvGrpSpPr>
                <p:nvPr/>
              </p:nvGrpSpPr>
              <p:grpSpPr bwMode="auto">
                <a:xfrm>
                  <a:off x="2804" y="3638"/>
                  <a:ext cx="264" cy="265"/>
                  <a:chOff x="2804" y="3638"/>
                  <a:chExt cx="264" cy="265"/>
                </a:xfrm>
              </p:grpSpPr>
              <p:sp>
                <p:nvSpPr>
                  <p:cNvPr id="62" name="Oval 51"/>
                  <p:cNvSpPr>
                    <a:spLocks noChangeArrowheads="1"/>
                  </p:cNvSpPr>
                  <p:nvPr/>
                </p:nvSpPr>
                <p:spPr bwMode="auto">
                  <a:xfrm rot="15540000" flipV="1">
                    <a:off x="2824" y="3658"/>
                    <a:ext cx="226" cy="22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sp>
                <p:nvSpPr>
                  <p:cNvPr id="63" name="Oval 52"/>
                  <p:cNvSpPr>
                    <a:spLocks noChangeArrowheads="1"/>
                  </p:cNvSpPr>
                  <p:nvPr/>
                </p:nvSpPr>
                <p:spPr bwMode="auto">
                  <a:xfrm rot="15540000" flipV="1">
                    <a:off x="2893" y="3722"/>
                    <a:ext cx="90" cy="8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60" name="Line 53"/>
              <p:cNvSpPr>
                <a:spLocks noChangeShapeType="1"/>
              </p:cNvSpPr>
              <p:nvPr/>
            </p:nvSpPr>
            <p:spPr bwMode="auto">
              <a:xfrm flipV="1">
                <a:off x="2943" y="3253"/>
                <a:ext cx="6" cy="508"/>
              </a:xfrm>
              <a:prstGeom prst="line">
                <a:avLst/>
              </a:prstGeom>
              <a:noFill/>
              <a:ln w="720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44" name="Group 54"/>
            <p:cNvGrpSpPr>
              <a:grpSpLocks/>
            </p:cNvGrpSpPr>
            <p:nvPr/>
          </p:nvGrpSpPr>
          <p:grpSpPr bwMode="auto">
            <a:xfrm>
              <a:off x="2709" y="3266"/>
              <a:ext cx="2323" cy="914"/>
              <a:chOff x="2709" y="3266"/>
              <a:chExt cx="2323" cy="914"/>
            </a:xfrm>
          </p:grpSpPr>
          <p:grpSp>
            <p:nvGrpSpPr>
              <p:cNvPr id="45" name="Group 55"/>
              <p:cNvGrpSpPr>
                <a:grpSpLocks/>
              </p:cNvGrpSpPr>
              <p:nvPr/>
            </p:nvGrpSpPr>
            <p:grpSpPr bwMode="auto">
              <a:xfrm>
                <a:off x="2709" y="3266"/>
                <a:ext cx="2323" cy="914"/>
                <a:chOff x="2709" y="3266"/>
                <a:chExt cx="2323" cy="914"/>
              </a:xfrm>
            </p:grpSpPr>
            <p:grpSp>
              <p:nvGrpSpPr>
                <p:cNvPr id="50" name="Group 56"/>
                <p:cNvGrpSpPr>
                  <a:grpSpLocks/>
                </p:cNvGrpSpPr>
                <p:nvPr/>
              </p:nvGrpSpPr>
              <p:grpSpPr bwMode="auto">
                <a:xfrm>
                  <a:off x="2709" y="3383"/>
                  <a:ext cx="2323" cy="796"/>
                  <a:chOff x="2709" y="3383"/>
                  <a:chExt cx="2323" cy="796"/>
                </a:xfrm>
              </p:grpSpPr>
              <p:sp>
                <p:nvSpPr>
                  <p:cNvPr id="52" name="Oval 57"/>
                  <p:cNvSpPr>
                    <a:spLocks noChangeArrowheads="1"/>
                  </p:cNvSpPr>
                  <p:nvPr/>
                </p:nvSpPr>
                <p:spPr bwMode="auto">
                  <a:xfrm rot="10680000">
                    <a:off x="2709" y="3385"/>
                    <a:ext cx="2323" cy="793"/>
                  </a:xfrm>
                  <a:prstGeom prst="ellipse">
                    <a:avLst/>
                  </a:prstGeom>
                  <a:solidFill>
                    <a:srgbClr val="FFFFFF">
                      <a:alpha val="50000"/>
                    </a:srgbClr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grpSp>
                <p:nvGrpSpPr>
                  <p:cNvPr id="53" name="Group 58"/>
                  <p:cNvGrpSpPr>
                    <a:grpSpLocks/>
                  </p:cNvGrpSpPr>
                  <p:nvPr/>
                </p:nvGrpSpPr>
                <p:grpSpPr bwMode="auto">
                  <a:xfrm>
                    <a:off x="4602" y="3608"/>
                    <a:ext cx="294" cy="293"/>
                    <a:chOff x="4602" y="3608"/>
                    <a:chExt cx="294" cy="293"/>
                  </a:xfrm>
                </p:grpSpPr>
                <p:sp>
                  <p:nvSpPr>
                    <p:cNvPr id="56" name="Oval 59"/>
                    <p:cNvSpPr>
                      <a:spLocks noChangeArrowheads="1"/>
                    </p:cNvSpPr>
                    <p:nvPr/>
                  </p:nvSpPr>
                  <p:spPr bwMode="auto">
                    <a:xfrm rot="12120000" flipV="1">
                      <a:off x="4637" y="3642"/>
                      <a:ext cx="226" cy="22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3600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>
                        <a:latin typeface="+mn-ea"/>
                      </a:endParaRPr>
                    </a:p>
                  </p:txBody>
                </p:sp>
                <p:sp>
                  <p:nvSpPr>
                    <p:cNvPr id="57" name="Oval 60"/>
                    <p:cNvSpPr>
                      <a:spLocks noChangeArrowheads="1"/>
                    </p:cNvSpPr>
                    <p:nvPr/>
                  </p:nvSpPr>
                  <p:spPr bwMode="auto">
                    <a:xfrm rot="12120000" flipV="1">
                      <a:off x="4705" y="3707"/>
                      <a:ext cx="90" cy="8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3600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54" name="Text Box 61"/>
                  <p:cNvSpPr txBox="1">
                    <a:spLocks noChangeArrowheads="1"/>
                  </p:cNvSpPr>
                  <p:nvPr/>
                </p:nvSpPr>
                <p:spPr bwMode="auto">
                  <a:xfrm rot="19800000">
                    <a:off x="3476" y="3642"/>
                    <a:ext cx="709" cy="28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101448" rIns="90000" bIns="45000"/>
                  <a:lstStyle>
                    <a:lvl1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>
                      <a:lnSpc>
                        <a:spcPct val="84000"/>
                      </a:lnSpc>
                    </a:pPr>
                    <a:r>
                      <a:rPr lang="ja-JP">
                        <a:latin typeface="+mn-ea"/>
                        <a:ea typeface="+mn-ea"/>
                      </a:rPr>
                      <a:t>機素</a:t>
                    </a:r>
                    <a:r>
                      <a:rPr lang="en-US">
                        <a:latin typeface="+mn-ea"/>
                        <a:ea typeface="+mn-ea"/>
                      </a:rPr>
                      <a:t>C</a:t>
                    </a:r>
                  </a:p>
                </p:txBody>
              </p:sp>
              <p:sp>
                <p:nvSpPr>
                  <p:cNvPr id="55" name="Text Box 62"/>
                  <p:cNvSpPr txBox="1">
                    <a:spLocks noChangeArrowheads="1"/>
                  </p:cNvSpPr>
                  <p:nvPr/>
                </p:nvSpPr>
                <p:spPr bwMode="auto">
                  <a:xfrm rot="19800000">
                    <a:off x="4079" y="3739"/>
                    <a:ext cx="532" cy="28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20160" rIns="0" bIns="0"/>
                  <a:lstStyle>
                    <a:lvl1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49263" fontAlgn="base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tabLst>
                        <a:tab pos="723900" algn="l"/>
                      </a:tabLst>
                      <a:defRPr sz="28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>
                      <a:lnSpc>
                        <a:spcPct val="95000"/>
                      </a:lnSpc>
                      <a:spcAft>
                        <a:spcPts val="1425"/>
                      </a:spcAft>
                    </a:pPr>
                    <a:r>
                      <a:rPr lang="en-US" sz="3200" i="1">
                        <a:latin typeface="+mn-ea"/>
                        <a:ea typeface="+mn-ea"/>
                      </a:rPr>
                      <a:t>O</a:t>
                    </a:r>
                    <a:r>
                      <a:rPr lang="en-US" sz="2200" i="1" baseline="-10000">
                        <a:latin typeface="+mn-ea"/>
                        <a:ea typeface="+mn-ea"/>
                      </a:rPr>
                      <a:t>AC</a:t>
                    </a:r>
                  </a:p>
                </p:txBody>
              </p:sp>
            </p:grpSp>
            <p:sp>
              <p:nvSpPr>
                <p:cNvPr id="51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2967" y="3265"/>
                  <a:ext cx="3" cy="516"/>
                </a:xfrm>
                <a:prstGeom prst="line">
                  <a:avLst/>
                </a:prstGeom>
                <a:noFill/>
                <a:ln w="720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  <p:grpSp>
            <p:nvGrpSpPr>
              <p:cNvPr id="46" name="Group 64"/>
              <p:cNvGrpSpPr>
                <a:grpSpLocks/>
              </p:cNvGrpSpPr>
              <p:nvPr/>
            </p:nvGrpSpPr>
            <p:grpSpPr bwMode="auto">
              <a:xfrm>
                <a:off x="2824" y="3618"/>
                <a:ext cx="294" cy="293"/>
                <a:chOff x="2824" y="3618"/>
                <a:chExt cx="294" cy="293"/>
              </a:xfrm>
            </p:grpSpPr>
            <p:grpSp>
              <p:nvGrpSpPr>
                <p:cNvPr id="47" name="Group 65"/>
                <p:cNvGrpSpPr>
                  <a:grpSpLocks/>
                </p:cNvGrpSpPr>
                <p:nvPr/>
              </p:nvGrpSpPr>
              <p:grpSpPr bwMode="auto">
                <a:xfrm>
                  <a:off x="2824" y="3618"/>
                  <a:ext cx="294" cy="293"/>
                  <a:chOff x="2824" y="3618"/>
                  <a:chExt cx="294" cy="293"/>
                </a:xfrm>
              </p:grpSpPr>
              <p:sp>
                <p:nvSpPr>
                  <p:cNvPr id="48" name="Oval 66"/>
                  <p:cNvSpPr>
                    <a:spLocks noChangeArrowheads="1"/>
                  </p:cNvSpPr>
                  <p:nvPr/>
                </p:nvSpPr>
                <p:spPr bwMode="auto">
                  <a:xfrm rot="12120000" flipV="1">
                    <a:off x="2859" y="3652"/>
                    <a:ext cx="226" cy="22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sp>
                <p:nvSpPr>
                  <p:cNvPr id="49" name="Oval 67"/>
                  <p:cNvSpPr>
                    <a:spLocks noChangeArrowheads="1"/>
                  </p:cNvSpPr>
                  <p:nvPr/>
                </p:nvSpPr>
                <p:spPr bwMode="auto">
                  <a:xfrm rot="12120000" flipV="1">
                    <a:off x="2927" y="3717"/>
                    <a:ext cx="90" cy="8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</p:grpSp>
          </p:grpSp>
        </p:grpSp>
      </p:grpSp>
      <p:sp>
        <p:nvSpPr>
          <p:cNvPr id="71" name="Freeform 37"/>
          <p:cNvSpPr>
            <a:spLocks/>
          </p:cNvSpPr>
          <p:nvPr/>
        </p:nvSpPr>
        <p:spPr bwMode="auto">
          <a:xfrm rot="10800000" flipV="1">
            <a:off x="6804249" y="3250555"/>
            <a:ext cx="898525" cy="898525"/>
          </a:xfrm>
          <a:custGeom>
            <a:avLst/>
            <a:gdLst>
              <a:gd name="T0" fmla="*/ 1000 w 2501"/>
              <a:gd name="T1" fmla="*/ 0 h 2501"/>
              <a:gd name="T2" fmla="*/ 2500 w 2501"/>
              <a:gd name="T3" fmla="*/ 2250 h 2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01" h="2501">
                <a:moveTo>
                  <a:pt x="1000" y="0"/>
                </a:moveTo>
                <a:cubicBezTo>
                  <a:pt x="0" y="1500"/>
                  <a:pt x="1000" y="2500"/>
                  <a:pt x="2500" y="225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10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実習３：　中間節の瞬間中心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25488"/>
          </a:xfrm>
        </p:spPr>
        <p:txBody>
          <a:bodyPr/>
          <a:lstStyle/>
          <a:p>
            <a:r>
              <a:rPr lang="ja-JP" altLang="en-US" dirty="0"/>
              <a:t>固定節</a:t>
            </a:r>
            <a:r>
              <a:rPr lang="en-US" altLang="ja-JP" dirty="0"/>
              <a:t>A</a:t>
            </a:r>
            <a:r>
              <a:rPr lang="ja-JP" altLang="en-US" dirty="0"/>
              <a:t>に対する，機素</a:t>
            </a:r>
            <a:r>
              <a:rPr lang="en-US" altLang="ja-JP" dirty="0"/>
              <a:t>C</a:t>
            </a:r>
            <a:r>
              <a:rPr lang="ja-JP" altLang="en-US" dirty="0"/>
              <a:t>の瞬間中心 </a:t>
            </a:r>
            <a:r>
              <a:rPr lang="en-US" altLang="ja-JP" dirty="0"/>
              <a:t>O</a:t>
            </a:r>
            <a:r>
              <a:rPr lang="en-US" altLang="ja-JP" baseline="-25000" dirty="0"/>
              <a:t>AC</a:t>
            </a:r>
            <a:r>
              <a:rPr lang="en-US" altLang="ja-JP" dirty="0"/>
              <a:t> </a:t>
            </a:r>
            <a:r>
              <a:rPr lang="ja-JP" altLang="en-US" dirty="0" smtClean="0"/>
              <a:t>を作図</a:t>
            </a:r>
            <a:r>
              <a:rPr lang="ja-JP" altLang="en-US" dirty="0"/>
              <a:t>せよ．</a:t>
            </a:r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3294559" y="3419475"/>
            <a:ext cx="1116012" cy="557213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2400">
              <a:latin typeface="+mn-ea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799134" y="5238750"/>
            <a:ext cx="3238500" cy="0"/>
            <a:chOff x="1621" y="3300"/>
            <a:chExt cx="2040" cy="0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21" y="3300"/>
              <a:ext cx="2040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sz="2400">
                <a:latin typeface="+mn-ea"/>
              </a:endParaRPr>
            </a:p>
          </p:txBody>
        </p:sp>
      </p:grp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1619746" y="3198813"/>
            <a:ext cx="1762125" cy="2211387"/>
            <a:chOff x="1508" y="2015"/>
            <a:chExt cx="1110" cy="1393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1621" y="2153"/>
              <a:ext cx="883" cy="1147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sz="2400">
                <a:latin typeface="+mn-ea"/>
              </a:endParaRPr>
            </a:p>
          </p:txBody>
        </p:sp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508" y="3183"/>
              <a:ext cx="226" cy="225"/>
              <a:chOff x="1508" y="3183"/>
              <a:chExt cx="226" cy="225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flipV="1">
                <a:off x="1508" y="3183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 flipV="1">
                <a:off x="1576" y="3255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2392" y="2015"/>
              <a:ext cx="226" cy="225"/>
              <a:chOff x="2392" y="2015"/>
              <a:chExt cx="226" cy="225"/>
            </a:xfrm>
          </p:grpSpPr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 flipV="1">
                <a:off x="2392" y="2015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 flipV="1">
                <a:off x="2460" y="2087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</p:grp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4247059" y="3829050"/>
            <a:ext cx="969962" cy="1579563"/>
            <a:chOff x="3163" y="2412"/>
            <a:chExt cx="611" cy="995"/>
          </a:xfrm>
        </p:grpSpPr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 flipV="1">
              <a:off x="3264" y="2505"/>
              <a:ext cx="398" cy="795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sz="2400">
                <a:latin typeface="+mn-ea"/>
              </a:endParaRPr>
            </a:p>
          </p:txBody>
        </p: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549" y="3183"/>
              <a:ext cx="226" cy="225"/>
              <a:chOff x="3549" y="3183"/>
              <a:chExt cx="226" cy="225"/>
            </a:xfrm>
          </p:grpSpPr>
          <p:sp>
            <p:nvSpPr>
              <p:cNvPr id="23" name="Oval 17"/>
              <p:cNvSpPr>
                <a:spLocks noChangeArrowheads="1"/>
              </p:cNvSpPr>
              <p:nvPr/>
            </p:nvSpPr>
            <p:spPr bwMode="auto">
              <a:xfrm flipV="1">
                <a:off x="3549" y="3183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  <p:sp>
            <p:nvSpPr>
              <p:cNvPr id="24" name="Oval 18"/>
              <p:cNvSpPr>
                <a:spLocks noChangeArrowheads="1"/>
              </p:cNvSpPr>
              <p:nvPr/>
            </p:nvSpPr>
            <p:spPr bwMode="auto">
              <a:xfrm flipV="1">
                <a:off x="3617" y="3255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3163" y="2412"/>
              <a:ext cx="226" cy="225"/>
              <a:chOff x="3163" y="2412"/>
              <a:chExt cx="226" cy="225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 flipV="1">
                <a:off x="3163" y="2412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 flipV="1">
                <a:off x="3231" y="2484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2400">
                  <a:latin typeface="+mn-ea"/>
                </a:endParaRPr>
              </a:p>
            </p:txBody>
          </p:sp>
        </p:grpSp>
      </p:grp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3237409" y="4783113"/>
            <a:ext cx="40481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400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2149376" y="3847008"/>
            <a:ext cx="40640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400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3686671" y="3198937"/>
            <a:ext cx="41751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400" dirty="0">
                <a:solidFill>
                  <a:srgbClr val="000000"/>
                </a:solidFill>
                <a:latin typeface="+mn-ea"/>
              </a:rPr>
              <a:t>C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788024" y="4279057"/>
            <a:ext cx="41116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400" dirty="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827584" y="4967288"/>
            <a:ext cx="858837" cy="62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050">
                <a:latin typeface="+mn-ea"/>
                <a:ea typeface="+mn-ea"/>
              </a:rPr>
              <a:t> </a:t>
            </a:r>
            <a:r>
              <a:rPr lang="en-US" sz="3600" i="1">
                <a:latin typeface="+mn-ea"/>
                <a:ea typeface="+mn-ea"/>
              </a:rPr>
              <a:t>O</a:t>
            </a:r>
            <a:r>
              <a:rPr lang="en-US" i="1" baseline="-12000">
                <a:latin typeface="+mn-ea"/>
                <a:ea typeface="+mn-ea"/>
              </a:rPr>
              <a:t>AB</a:t>
            </a:r>
            <a:r>
              <a:rPr lang="en-US" sz="3600">
                <a:latin typeface="+mn-ea"/>
                <a:ea typeface="+mn-ea"/>
              </a:rPr>
              <a:t> </a:t>
            </a:r>
          </a:p>
        </p:txBody>
      </p:sp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84" y="5238750"/>
            <a:ext cx="2790825" cy="4508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5220072" y="5003800"/>
            <a:ext cx="885825" cy="62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050" dirty="0">
                <a:latin typeface="+mn-ea"/>
                <a:ea typeface="+mn-ea"/>
              </a:rPr>
              <a:t> </a:t>
            </a: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AD</a:t>
            </a:r>
            <a:r>
              <a:rPr lang="en-US" sz="3600" dirty="0">
                <a:latin typeface="+mn-ea"/>
                <a:ea typeface="+mn-ea"/>
              </a:rPr>
              <a:t> 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2123728" y="2924944"/>
            <a:ext cx="873125" cy="62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050" dirty="0">
                <a:latin typeface="+mn-ea"/>
                <a:ea typeface="+mn-ea"/>
              </a:rPr>
              <a:t> </a:t>
            </a: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BC</a:t>
            </a:r>
            <a:r>
              <a:rPr lang="en-US" sz="3600" dirty="0">
                <a:latin typeface="+mn-ea"/>
                <a:ea typeface="+mn-ea"/>
              </a:rPr>
              <a:t> 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4543921" y="3509963"/>
            <a:ext cx="900113" cy="62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050">
                <a:latin typeface="+mn-ea"/>
                <a:ea typeface="+mn-ea"/>
              </a:rPr>
              <a:t> </a:t>
            </a:r>
            <a:r>
              <a:rPr lang="en-US" sz="3600" i="1">
                <a:latin typeface="+mn-ea"/>
                <a:ea typeface="+mn-ea"/>
              </a:rPr>
              <a:t>O</a:t>
            </a:r>
            <a:r>
              <a:rPr lang="en-US" i="1" baseline="-12000">
                <a:latin typeface="+mn-ea"/>
                <a:ea typeface="+mn-ea"/>
              </a:rPr>
              <a:t>DC</a:t>
            </a:r>
            <a:r>
              <a:rPr lang="en-US" sz="3600">
                <a:latin typeface="+mn-ea"/>
                <a:ea typeface="+mn-ea"/>
              </a:rPr>
              <a:t> 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444034" y="2313782"/>
            <a:ext cx="3151137" cy="11406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0000" tIns="10144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sz="3600" dirty="0">
                <a:latin typeface="+mn-ea"/>
                <a:ea typeface="+mn-ea"/>
              </a:rPr>
              <a:t>ヒント：</a:t>
            </a:r>
            <a:r>
              <a:rPr lang="en-US" sz="1050" dirty="0">
                <a:latin typeface="+mn-ea"/>
                <a:ea typeface="+mn-ea"/>
              </a:rPr>
              <a:t> </a:t>
            </a: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XY </a:t>
            </a:r>
            <a:r>
              <a:rPr lang="en-US" sz="3600" dirty="0">
                <a:latin typeface="+mn-ea"/>
                <a:ea typeface="+mn-ea"/>
              </a:rPr>
              <a:t>= </a:t>
            </a:r>
            <a:r>
              <a:rPr lang="en-US" sz="36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YX</a:t>
            </a:r>
            <a:r>
              <a:rPr lang="en-US" sz="3600" dirty="0">
                <a:latin typeface="+mn-ea"/>
                <a:ea typeface="+mn-ea"/>
              </a:rPr>
              <a:t> </a:t>
            </a:r>
          </a:p>
          <a:p>
            <a:pPr>
              <a:lnSpc>
                <a:spcPct val="84000"/>
              </a:lnSpc>
            </a:pPr>
            <a:r>
              <a:rPr lang="en-US" sz="3600" dirty="0">
                <a:latin typeface="+mn-ea"/>
                <a:ea typeface="+mn-ea"/>
              </a:rPr>
              <a:t>(</a:t>
            </a:r>
            <a:r>
              <a:rPr lang="en-US" sz="3600" dirty="0" err="1" smtClean="0">
                <a:latin typeface="+mn-ea"/>
                <a:ea typeface="+mn-ea"/>
              </a:rPr>
              <a:t>法則</a:t>
            </a:r>
            <a:r>
              <a:rPr lang="en-US" sz="3600" dirty="0" smtClean="0">
                <a:latin typeface="+mn-ea"/>
                <a:ea typeface="+mn-ea"/>
              </a:rPr>
              <a:t>)</a:t>
            </a:r>
            <a:endParaRPr 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077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回答例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701552"/>
          </a:xfrm>
        </p:spPr>
        <p:txBody>
          <a:bodyPr/>
          <a:lstStyle/>
          <a:p>
            <a:r>
              <a:rPr lang="en-US" altLang="ja-JP" sz="4400" i="1" dirty="0">
                <a:latin typeface="+mn-ea"/>
              </a:rPr>
              <a:t>O</a:t>
            </a:r>
            <a:r>
              <a:rPr lang="en-US" altLang="ja-JP" i="1" baseline="-1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>
                <a:latin typeface="+mn-ea"/>
              </a:rPr>
              <a:t>B </a:t>
            </a:r>
            <a:r>
              <a:rPr lang="en-US" altLang="ja-JP" baseline="-12000" dirty="0">
                <a:latin typeface="+mn-ea"/>
              </a:rPr>
              <a:t>，</a:t>
            </a:r>
            <a:r>
              <a:rPr lang="en-US" altLang="ja-JP" sz="4400" i="1" dirty="0">
                <a:latin typeface="+mn-ea"/>
              </a:rPr>
              <a:t>O</a:t>
            </a:r>
            <a:r>
              <a:rPr lang="en-US" altLang="ja-JP" i="1" baseline="-12000" dirty="0">
                <a:latin typeface="+mn-ea"/>
              </a:rPr>
              <a:t>B</a:t>
            </a:r>
            <a:r>
              <a:rPr lang="en-US" altLang="ja-JP" i="1" baseline="-12000" dirty="0">
                <a:solidFill>
                  <a:srgbClr val="0000FF"/>
                </a:solidFill>
                <a:latin typeface="+mn-ea"/>
              </a:rPr>
              <a:t>C </a:t>
            </a:r>
            <a:r>
              <a:rPr lang="en-US" altLang="ja-JP" dirty="0" err="1">
                <a:latin typeface="+mn-ea"/>
              </a:rPr>
              <a:t>の線上に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sz="4400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 smtClean="0">
                <a:solidFill>
                  <a:srgbClr val="0000FF"/>
                </a:solidFill>
                <a:latin typeface="+mn-ea"/>
              </a:rPr>
              <a:t>C</a:t>
            </a:r>
            <a:endParaRPr lang="en-US" altLang="ja-JP" dirty="0">
              <a:latin typeface="+mn-ea"/>
            </a:endParaRPr>
          </a:p>
          <a:p>
            <a:r>
              <a:rPr lang="en-US" altLang="ja-JP" sz="4400" i="1" dirty="0">
                <a:latin typeface="+mn-ea"/>
              </a:rPr>
              <a:t>O</a:t>
            </a:r>
            <a:r>
              <a:rPr lang="en-US" altLang="ja-JP" i="1" baseline="-1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>
                <a:latin typeface="+mn-ea"/>
              </a:rPr>
              <a:t>D </a:t>
            </a:r>
            <a:r>
              <a:rPr lang="en-US" altLang="ja-JP" baseline="-12000" dirty="0">
                <a:latin typeface="+mn-ea"/>
              </a:rPr>
              <a:t>，</a:t>
            </a:r>
            <a:r>
              <a:rPr lang="en-US" altLang="ja-JP" sz="4400" i="1" dirty="0">
                <a:latin typeface="+mn-ea"/>
              </a:rPr>
              <a:t>O</a:t>
            </a:r>
            <a:r>
              <a:rPr lang="en-US" altLang="ja-JP" i="1" baseline="-12000" dirty="0">
                <a:latin typeface="+mn-ea"/>
              </a:rPr>
              <a:t>D</a:t>
            </a:r>
            <a:r>
              <a:rPr lang="en-US" altLang="ja-JP" i="1" baseline="-12000" dirty="0">
                <a:solidFill>
                  <a:srgbClr val="0000FF"/>
                </a:solidFill>
                <a:latin typeface="+mn-ea"/>
              </a:rPr>
              <a:t>C </a:t>
            </a:r>
            <a:r>
              <a:rPr lang="en-US" altLang="ja-JP" dirty="0" err="1">
                <a:latin typeface="+mn-ea"/>
              </a:rPr>
              <a:t>の線上に</a:t>
            </a:r>
            <a:r>
              <a:rPr lang="en-US" altLang="ja-JP" i="1" dirty="0">
                <a:latin typeface="+mn-ea"/>
              </a:rPr>
              <a:t> </a:t>
            </a:r>
            <a:r>
              <a:rPr lang="en-US" altLang="ja-JP" sz="4400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 smtClean="0">
                <a:solidFill>
                  <a:srgbClr val="0000FF"/>
                </a:solidFill>
                <a:latin typeface="+mn-ea"/>
              </a:rPr>
              <a:t>C</a:t>
            </a:r>
            <a:endParaRPr lang="en-US" altLang="ja-JP" dirty="0">
              <a:latin typeface="+mn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5973192" y="3752750"/>
            <a:ext cx="1116012" cy="557213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4479354" y="5570438"/>
            <a:ext cx="3238500" cy="0"/>
            <a:chOff x="3118" y="3073"/>
            <a:chExt cx="2040" cy="0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118" y="3073"/>
              <a:ext cx="2040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4299967" y="3524150"/>
            <a:ext cx="1762125" cy="2211388"/>
            <a:chOff x="3005" y="1784"/>
            <a:chExt cx="1110" cy="1393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3118" y="1926"/>
              <a:ext cx="883" cy="1147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3005" y="2951"/>
              <a:ext cx="226" cy="225"/>
              <a:chOff x="3005" y="2951"/>
              <a:chExt cx="226" cy="225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 flipV="1">
                <a:off x="3005" y="2951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 flipV="1">
                <a:off x="3073" y="3028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3889" y="1784"/>
              <a:ext cx="226" cy="225"/>
              <a:chOff x="3889" y="1784"/>
              <a:chExt cx="226" cy="225"/>
            </a:xfrm>
          </p:grpSpPr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 flipV="1">
                <a:off x="3889" y="1783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 flipV="1">
                <a:off x="3957" y="1860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6927279" y="4154388"/>
            <a:ext cx="969963" cy="1579562"/>
            <a:chOff x="4660" y="2181"/>
            <a:chExt cx="611" cy="995"/>
          </a:xfrm>
        </p:grpSpPr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 flipV="1">
              <a:off x="4761" y="2278"/>
              <a:ext cx="398" cy="795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5046" y="2951"/>
              <a:ext cx="226" cy="225"/>
              <a:chOff x="5046" y="2951"/>
              <a:chExt cx="226" cy="225"/>
            </a:xfrm>
          </p:grpSpPr>
          <p:sp>
            <p:nvSpPr>
              <p:cNvPr id="23" name="Oval 17"/>
              <p:cNvSpPr>
                <a:spLocks noChangeArrowheads="1"/>
              </p:cNvSpPr>
              <p:nvPr/>
            </p:nvSpPr>
            <p:spPr bwMode="auto">
              <a:xfrm flipV="1">
                <a:off x="5046" y="2951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4" name="Oval 18"/>
              <p:cNvSpPr>
                <a:spLocks noChangeArrowheads="1"/>
              </p:cNvSpPr>
              <p:nvPr/>
            </p:nvSpPr>
            <p:spPr bwMode="auto">
              <a:xfrm flipV="1">
                <a:off x="5114" y="3028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4660" y="2181"/>
              <a:ext cx="226" cy="225"/>
              <a:chOff x="4660" y="2181"/>
              <a:chExt cx="226" cy="225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 flipV="1">
                <a:off x="4660" y="2180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 flipV="1">
                <a:off x="4728" y="2258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</p:grp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5844604" y="5013176"/>
            <a:ext cx="4048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 dirty="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4584129" y="4255988"/>
            <a:ext cx="40640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171629" y="3933056"/>
            <a:ext cx="4175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 dirty="0">
                <a:solidFill>
                  <a:srgbClr val="0000FF"/>
                </a:solidFill>
                <a:latin typeface="+mn-ea"/>
              </a:rPr>
              <a:t>C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7521004" y="4616350"/>
            <a:ext cx="41116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3403029" y="5357713"/>
            <a:ext cx="1096963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95000"/>
              </a:lnSpc>
            </a:pPr>
            <a:r>
              <a:rPr lang="en-US" sz="900" dirty="0">
                <a:latin typeface="+mn-ea"/>
                <a:ea typeface="+mn-ea"/>
              </a:rPr>
              <a:t>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 dirty="0">
                <a:latin typeface="+mn-ea"/>
                <a:ea typeface="+mn-ea"/>
              </a:rPr>
              <a:t>B</a:t>
            </a:r>
            <a:r>
              <a:rPr lang="en-US" dirty="0">
                <a:latin typeface="+mn-ea"/>
                <a:ea typeface="+mn-ea"/>
              </a:rPr>
              <a:t> </a:t>
            </a:r>
          </a:p>
        </p:txBody>
      </p:sp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04" y="5570438"/>
            <a:ext cx="2790825" cy="4508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812360" y="5335488"/>
            <a:ext cx="113665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 dirty="0">
                <a:latin typeface="+mn-ea"/>
                <a:ea typeface="+mn-ea"/>
              </a:rPr>
              <a:t>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 dirty="0">
                <a:latin typeface="+mn-ea"/>
                <a:ea typeface="+mn-ea"/>
              </a:rPr>
              <a:t>D</a:t>
            </a:r>
            <a:r>
              <a:rPr 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4623817" y="3392388"/>
            <a:ext cx="111601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95000"/>
              </a:lnSpc>
            </a:pPr>
            <a:r>
              <a:rPr lang="en-US" sz="900" dirty="0">
                <a:latin typeface="+mn-ea"/>
                <a:ea typeface="+mn-ea"/>
              </a:rPr>
              <a:t>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B</a:t>
            </a:r>
            <a:r>
              <a:rPr lang="en-US" i="1" baseline="-12000" dirty="0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7224142" y="3841650"/>
            <a:ext cx="11557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>
                <a:latin typeface="+mn-ea"/>
                <a:ea typeface="+mn-ea"/>
              </a:rPr>
              <a:t> </a:t>
            </a:r>
            <a:r>
              <a:rPr lang="en-US" sz="4000" i="1">
                <a:latin typeface="+mn-ea"/>
                <a:ea typeface="+mn-ea"/>
              </a:rPr>
              <a:t>O</a:t>
            </a:r>
            <a:r>
              <a:rPr lang="en-US" i="1" baseline="-12000">
                <a:latin typeface="+mn-ea"/>
                <a:ea typeface="+mn-ea"/>
              </a:rPr>
              <a:t>D</a:t>
            </a:r>
            <a:r>
              <a:rPr lang="en-US" i="1" baseline="-12000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>
                <a:latin typeface="+mn-ea"/>
                <a:ea typeface="+mn-ea"/>
              </a:rPr>
              <a:t> </a:t>
            </a:r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V="1">
            <a:off x="4461892" y="2309713"/>
            <a:ext cx="2519362" cy="3243262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H="1" flipV="1">
            <a:off x="6081142" y="2219225"/>
            <a:ext cx="1622425" cy="3333750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6554217" y="2728813"/>
            <a:ext cx="111601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>
                <a:latin typeface="+mn-ea"/>
                <a:ea typeface="+mn-ea"/>
              </a:rPr>
              <a:t> </a:t>
            </a:r>
            <a:r>
              <a:rPr lang="en-US" sz="4000" i="1">
                <a:latin typeface="+mn-ea"/>
                <a:ea typeface="+mn-ea"/>
              </a:rPr>
              <a:t>O</a:t>
            </a:r>
            <a:r>
              <a:rPr lang="en-US" i="1" baseline="-1200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6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次回に持参するもの．忘れるな！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コンパス　（デバイダでもよい）</a:t>
            </a:r>
            <a:endParaRPr kumimoji="1" lang="en-US" altLang="ja-JP" dirty="0" smtClean="0"/>
          </a:p>
          <a:p>
            <a:r>
              <a:rPr lang="ja-JP" altLang="en-US" dirty="0" smtClean="0"/>
              <a:t>定規</a:t>
            </a:r>
            <a:endParaRPr lang="en-US" altLang="ja-JP" dirty="0" smtClean="0"/>
          </a:p>
          <a:p>
            <a:r>
              <a:rPr kumimoji="1" lang="ja-JP" altLang="en-US" dirty="0" smtClean="0"/>
              <a:t>第１回レポート用紙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http://</a:t>
            </a:r>
            <a:r>
              <a:rPr lang="en-US" altLang="ja-JP" dirty="0" smtClean="0"/>
              <a:t>edu.katzlab.jp/lec/robo </a:t>
            </a:r>
            <a:r>
              <a:rPr lang="ja-JP" altLang="en-US" dirty="0" smtClean="0"/>
              <a:t>からダウンロード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「</a:t>
            </a:r>
            <a:r>
              <a:rPr kumimoji="1" lang="ja-JP" altLang="en-US" dirty="0" smtClean="0">
                <a:solidFill>
                  <a:srgbClr val="FF0000"/>
                </a:solidFill>
              </a:rPr>
              <a:t>拡大縮小なし</a:t>
            </a:r>
            <a:r>
              <a:rPr kumimoji="1" lang="ja-JP" altLang="en-US" dirty="0" smtClean="0"/>
              <a:t>」で印刷．</a:t>
            </a:r>
            <a:r>
              <a:rPr lang="ja-JP" altLang="en-US" dirty="0" smtClean="0"/>
              <a:t>（寸法が狂うため）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81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第４講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リンク速度の作図解法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21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「ロボット力学」の受講方法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配布</a:t>
            </a:r>
            <a:r>
              <a:rPr lang="ja-JP" altLang="en-US" dirty="0" smtClean="0"/>
              <a:t>資料</a:t>
            </a:r>
            <a:endParaRPr lang="en-US" altLang="ja-JP" dirty="0" smtClean="0"/>
          </a:p>
          <a:p>
            <a:pPr lvl="1">
              <a:buFont typeface="Wingdings"/>
              <a:buChar char="è"/>
            </a:pPr>
            <a:r>
              <a:rPr lang="en-US" altLang="ja-JP" dirty="0" smtClean="0">
                <a:solidFill>
                  <a:srgbClr val="FF0066"/>
                </a:solidFill>
              </a:rPr>
              <a:t> </a:t>
            </a:r>
            <a:r>
              <a:rPr lang="en-US" altLang="ja-JP" dirty="0">
                <a:solidFill>
                  <a:srgbClr val="FF0066"/>
                </a:solidFill>
              </a:rPr>
              <a:t>http://</a:t>
            </a:r>
            <a:r>
              <a:rPr lang="en-US" altLang="ja-JP" dirty="0" smtClean="0">
                <a:solidFill>
                  <a:srgbClr val="FF0066"/>
                </a:solidFill>
              </a:rPr>
              <a:t>edu.katzlab.jp/lec/robo/ 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ja-JP" altLang="en-US" dirty="0" smtClean="0">
                <a:solidFill>
                  <a:schemeClr val="tx1"/>
                </a:solidFill>
              </a:rPr>
              <a:t>ダウンロード</a:t>
            </a:r>
            <a:endParaRPr lang="en-US" altLang="ja-JP" dirty="0">
              <a:solidFill>
                <a:schemeClr val="tx1"/>
              </a:solidFill>
            </a:endParaRPr>
          </a:p>
          <a:p>
            <a:pPr lvl="1">
              <a:buFont typeface="Wingdings"/>
              <a:buChar char="è"/>
            </a:pPr>
            <a:r>
              <a:rPr lang="ja-JP" altLang="en-US" dirty="0">
                <a:solidFill>
                  <a:schemeClr val="tx1"/>
                </a:solidFill>
              </a:rPr>
              <a:t> 各自，印刷して持参</a:t>
            </a:r>
            <a:r>
              <a:rPr lang="ja-JP" altLang="en-US" dirty="0" smtClean="0">
                <a:solidFill>
                  <a:schemeClr val="tx1"/>
                </a:solidFill>
              </a:rPr>
              <a:t>せよ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 smtClean="0"/>
              <a:t>参考書</a:t>
            </a:r>
            <a:r>
              <a:rPr lang="en-US" altLang="ja-JP" dirty="0" smtClean="0">
                <a:solidFill>
                  <a:srgbClr val="FF0066"/>
                </a:solidFill>
              </a:rPr>
              <a:t> </a:t>
            </a:r>
            <a:endParaRPr lang="en-US" altLang="ja-JP" dirty="0">
              <a:solidFill>
                <a:srgbClr val="FF0066"/>
              </a:solidFill>
            </a:endParaRPr>
          </a:p>
          <a:p>
            <a:pPr lvl="1"/>
            <a:r>
              <a:rPr lang="ja-JP" altLang="en-US" dirty="0" smtClean="0"/>
              <a:t>必修科目「機械力学」のテキスト</a:t>
            </a:r>
            <a:endParaRPr lang="en-US" altLang="ja-JP" dirty="0" smtClean="0"/>
          </a:p>
          <a:p>
            <a:pPr>
              <a:spcBef>
                <a:spcPts val="1800"/>
              </a:spcBef>
            </a:pPr>
            <a:r>
              <a:rPr lang="ja-JP" altLang="en-US" dirty="0" smtClean="0"/>
              <a:t>成績</a:t>
            </a:r>
            <a:r>
              <a:rPr lang="ja-JP" altLang="en-US" dirty="0"/>
              <a:t>評価</a:t>
            </a:r>
          </a:p>
          <a:p>
            <a:pPr lvl="1"/>
            <a:r>
              <a:rPr lang="ja-JP" altLang="en-US" dirty="0" smtClean="0"/>
              <a:t>全４回</a:t>
            </a:r>
            <a:r>
              <a:rPr lang="ja-JP" altLang="en-US" dirty="0"/>
              <a:t>のレポートの提出．（</a:t>
            </a:r>
            <a:r>
              <a:rPr lang="en-US" altLang="ja-JP" dirty="0"/>
              <a:t>2/3</a:t>
            </a:r>
            <a:r>
              <a:rPr lang="ja-JP" altLang="en-US" dirty="0"/>
              <a:t>以上の出席）</a:t>
            </a:r>
          </a:p>
          <a:p>
            <a:pPr lvl="1"/>
            <a:r>
              <a:rPr lang="ja-JP" altLang="en-US" dirty="0" smtClean="0"/>
              <a:t>配点</a:t>
            </a:r>
            <a:r>
              <a:rPr lang="ja-JP" altLang="en-US" dirty="0"/>
              <a:t>・・・レポート</a:t>
            </a:r>
            <a:r>
              <a:rPr lang="en-US" altLang="ja-JP" dirty="0"/>
              <a:t>25%×4</a:t>
            </a:r>
            <a:r>
              <a:rPr lang="ja-JP" altLang="en-US" dirty="0" smtClean="0"/>
              <a:t>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秀≧</a:t>
            </a:r>
            <a:r>
              <a:rPr lang="en-US" altLang="ja-JP" dirty="0" smtClean="0"/>
              <a:t>90</a:t>
            </a:r>
            <a:r>
              <a:rPr lang="ja-JP" altLang="en-US" dirty="0" smtClean="0"/>
              <a:t>点　優≧</a:t>
            </a:r>
            <a:r>
              <a:rPr lang="en-US" altLang="ja-JP" dirty="0" smtClean="0"/>
              <a:t>80</a:t>
            </a:r>
            <a:r>
              <a:rPr lang="ja-JP" altLang="en-US" dirty="0" smtClean="0"/>
              <a:t>点　良≧</a:t>
            </a:r>
            <a:r>
              <a:rPr lang="en-US" altLang="ja-JP" dirty="0" smtClean="0"/>
              <a:t>70</a:t>
            </a:r>
            <a:r>
              <a:rPr lang="ja-JP" altLang="en-US" dirty="0" smtClean="0"/>
              <a:t>点　可≧</a:t>
            </a:r>
            <a:r>
              <a:rPr lang="en-US" altLang="ja-JP" dirty="0" smtClean="0"/>
              <a:t>60</a:t>
            </a:r>
            <a:r>
              <a:rPr lang="ja-JP" altLang="en-US" dirty="0" smtClean="0"/>
              <a:t>点</a:t>
            </a:r>
          </a:p>
          <a:p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92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この授業に必要なもの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コンパス　（デバイダでもよい）</a:t>
            </a:r>
            <a:endParaRPr kumimoji="1" lang="en-US" altLang="ja-JP" dirty="0" smtClean="0"/>
          </a:p>
          <a:p>
            <a:r>
              <a:rPr lang="ja-JP" altLang="en-US" dirty="0" smtClean="0"/>
              <a:t>定規</a:t>
            </a:r>
            <a:endParaRPr lang="en-US" altLang="ja-JP" dirty="0" smtClean="0"/>
          </a:p>
          <a:p>
            <a:r>
              <a:rPr kumimoji="1" lang="ja-JP" altLang="en-US" dirty="0" smtClean="0"/>
              <a:t>「第１回レポート用紙」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http://</a:t>
            </a:r>
            <a:r>
              <a:rPr lang="en-US" altLang="ja-JP" dirty="0" smtClean="0"/>
              <a:t>edu.katzlab.jp/lec/robo </a:t>
            </a:r>
            <a:r>
              <a:rPr lang="ja-JP" altLang="en-US" dirty="0" smtClean="0"/>
              <a:t>からダウンロード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「</a:t>
            </a:r>
            <a:r>
              <a:rPr kumimoji="1" lang="ja-JP" altLang="en-US" dirty="0" smtClean="0">
                <a:solidFill>
                  <a:srgbClr val="FF0066"/>
                </a:solidFill>
              </a:rPr>
              <a:t>拡大縮小なし</a:t>
            </a:r>
            <a:r>
              <a:rPr kumimoji="1" lang="ja-JP" altLang="en-US" dirty="0" smtClean="0"/>
              <a:t>」で印刷．</a:t>
            </a:r>
            <a:r>
              <a:rPr lang="ja-JP" altLang="en-US" dirty="0" smtClean="0"/>
              <a:t>（寸法が狂うため）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0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第３講の復習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565648"/>
          </a:xfrm>
        </p:spPr>
        <p:txBody>
          <a:bodyPr/>
          <a:lstStyle/>
          <a:p>
            <a:r>
              <a:rPr kumimoji="1" lang="ja-JP" altLang="en-US" dirty="0" smtClean="0"/>
              <a:t>瞬間中心の定義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３瞬間中心の定理（ケネディーの定理）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297488" y="2279650"/>
            <a:ext cx="99536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9511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sz="3200">
                <a:solidFill>
                  <a:srgbClr val="FF6633"/>
                </a:solidFill>
                <a:latin typeface="+mn-ea"/>
                <a:ea typeface="+mn-ea"/>
              </a:rPr>
              <a:t>機素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3836988" y="1457325"/>
            <a:ext cx="2571750" cy="1676400"/>
            <a:chOff x="3836988" y="1457325"/>
            <a:chExt cx="2571750" cy="1676400"/>
          </a:xfrm>
        </p:grpSpPr>
        <p:grpSp>
          <p:nvGrpSpPr>
            <p:cNvPr id="12" name="Group 3"/>
            <p:cNvGrpSpPr>
              <a:grpSpLocks/>
            </p:cNvGrpSpPr>
            <p:nvPr/>
          </p:nvGrpSpPr>
          <p:grpSpPr bwMode="auto">
            <a:xfrm>
              <a:off x="4625975" y="1457325"/>
              <a:ext cx="1560513" cy="1257300"/>
              <a:chOff x="2914" y="918"/>
              <a:chExt cx="983" cy="792"/>
            </a:xfrm>
          </p:grpSpPr>
          <p:sp>
            <p:nvSpPr>
              <p:cNvPr id="24" name="Line 4"/>
              <p:cNvSpPr>
                <a:spLocks noChangeShapeType="1"/>
              </p:cNvSpPr>
              <p:nvPr/>
            </p:nvSpPr>
            <p:spPr bwMode="auto">
              <a:xfrm flipH="1">
                <a:off x="3005" y="978"/>
                <a:ext cx="843" cy="652"/>
              </a:xfrm>
              <a:prstGeom prst="line">
                <a:avLst/>
              </a:prstGeom>
              <a:noFill/>
              <a:ln w="108000">
                <a:solidFill>
                  <a:srgbClr val="FF66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  <p:grpSp>
            <p:nvGrpSpPr>
              <p:cNvPr id="25" name="Group 5"/>
              <p:cNvGrpSpPr>
                <a:grpSpLocks/>
              </p:cNvGrpSpPr>
              <p:nvPr/>
            </p:nvGrpSpPr>
            <p:grpSpPr bwMode="auto">
              <a:xfrm>
                <a:off x="2914" y="918"/>
                <a:ext cx="983" cy="792"/>
                <a:chOff x="2914" y="918"/>
                <a:chExt cx="983" cy="792"/>
              </a:xfrm>
            </p:grpSpPr>
            <p:sp>
              <p:nvSpPr>
                <p:cNvPr id="26" name="Oval 6"/>
                <p:cNvSpPr>
                  <a:spLocks noChangeArrowheads="1"/>
                </p:cNvSpPr>
                <p:nvPr/>
              </p:nvSpPr>
              <p:spPr bwMode="auto">
                <a:xfrm rot="4620000">
                  <a:off x="3728" y="918"/>
                  <a:ext cx="169" cy="1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27" name="Oval 7"/>
                <p:cNvSpPr>
                  <a:spLocks noChangeArrowheads="1"/>
                </p:cNvSpPr>
                <p:nvPr/>
              </p:nvSpPr>
              <p:spPr bwMode="auto">
                <a:xfrm rot="4620000">
                  <a:off x="2915" y="1541"/>
                  <a:ext cx="169" cy="16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</p:grp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3836988" y="1589088"/>
              <a:ext cx="2189162" cy="949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 flipV="1">
              <a:off x="3865563" y="2254250"/>
              <a:ext cx="885825" cy="3222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 rot="4620000">
              <a:off x="4083050" y="2236788"/>
              <a:ext cx="269875" cy="269875"/>
            </a:xfrm>
            <a:prstGeom prst="ellipse">
              <a:avLst/>
            </a:prstGeom>
            <a:solidFill>
              <a:srgbClr val="33CC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16" name="Group 12"/>
            <p:cNvGrpSpPr>
              <a:grpSpLocks/>
            </p:cNvGrpSpPr>
            <p:nvPr/>
          </p:nvGrpSpPr>
          <p:grpSpPr bwMode="auto">
            <a:xfrm>
              <a:off x="5816600" y="1689100"/>
              <a:ext cx="347663" cy="250825"/>
              <a:chOff x="3664" y="1064"/>
              <a:chExt cx="219" cy="158"/>
            </a:xfrm>
          </p:grpSpPr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>
                <a:off x="3664" y="1064"/>
                <a:ext cx="61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3" name="Line 14"/>
              <p:cNvSpPr>
                <a:spLocks noChangeShapeType="1"/>
              </p:cNvSpPr>
              <p:nvPr/>
            </p:nvSpPr>
            <p:spPr bwMode="auto">
              <a:xfrm flipV="1">
                <a:off x="3726" y="1160"/>
                <a:ext cx="157" cy="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4402138" y="2486025"/>
              <a:ext cx="250825" cy="347663"/>
              <a:chOff x="2773" y="1566"/>
              <a:chExt cx="158" cy="219"/>
            </a:xfrm>
          </p:grpSpPr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 flipH="1">
                <a:off x="2771" y="1566"/>
                <a:ext cx="62" cy="1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773" y="1725"/>
                <a:ext cx="158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6054725" y="1557338"/>
              <a:ext cx="354013" cy="758825"/>
            </a:xfrm>
            <a:prstGeom prst="line">
              <a:avLst/>
            </a:prstGeom>
            <a:noFill/>
            <a:ln w="720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>
              <a:off x="4560888" y="2533650"/>
              <a:ext cx="182562" cy="600075"/>
            </a:xfrm>
            <a:prstGeom prst="line">
              <a:avLst/>
            </a:prstGeom>
            <a:noFill/>
            <a:ln w="720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2249488" y="2163763"/>
            <a:ext cx="1781175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1448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b="1">
                <a:solidFill>
                  <a:srgbClr val="33CC66"/>
                </a:solidFill>
                <a:latin typeface="+mn-ea"/>
                <a:ea typeface="+mn-ea"/>
              </a:rPr>
              <a:t>瞬間中心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6660233" y="1549400"/>
            <a:ext cx="216024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8384" rIns="0" bIns="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ja-JP" altLang="ja-JP" sz="2400" dirty="0">
                <a:solidFill>
                  <a:srgbClr val="33CC66"/>
                </a:solidFill>
                <a:latin typeface="+mn-ea"/>
              </a:rPr>
              <a:t>運動の特徴点を導入した</a:t>
            </a:r>
            <a:r>
              <a:rPr lang="ja-JP" altLang="ja-JP" sz="2400" dirty="0" smtClean="0">
                <a:solidFill>
                  <a:srgbClr val="33CC66"/>
                </a:solidFill>
                <a:latin typeface="+mn-ea"/>
              </a:rPr>
              <a:t>！</a:t>
            </a:r>
            <a:endParaRPr lang="ja-JP" altLang="ja-JP" sz="2400" dirty="0">
              <a:solidFill>
                <a:srgbClr val="33CC66"/>
              </a:solidFill>
              <a:latin typeface="+mn-ea"/>
            </a:endParaRPr>
          </a:p>
        </p:txBody>
      </p:sp>
      <p:sp>
        <p:nvSpPr>
          <p:cNvPr id="30" name="Oval 23"/>
          <p:cNvSpPr>
            <a:spLocks noChangeArrowheads="1"/>
          </p:cNvSpPr>
          <p:nvPr/>
        </p:nvSpPr>
        <p:spPr bwMode="auto">
          <a:xfrm>
            <a:off x="978967" y="3934520"/>
            <a:ext cx="7380288" cy="1619250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grpSp>
        <p:nvGrpSpPr>
          <p:cNvPr id="31" name="Group 24"/>
          <p:cNvGrpSpPr>
            <a:grpSpLocks/>
          </p:cNvGrpSpPr>
          <p:nvPr/>
        </p:nvGrpSpPr>
        <p:grpSpPr bwMode="auto">
          <a:xfrm>
            <a:off x="1971155" y="3929757"/>
            <a:ext cx="2884487" cy="1065213"/>
            <a:chOff x="1419" y="2650"/>
            <a:chExt cx="1817" cy="671"/>
          </a:xfrm>
        </p:grpSpPr>
        <p:sp>
          <p:nvSpPr>
            <p:cNvPr id="32" name="Line 25"/>
            <p:cNvSpPr>
              <a:spLocks noChangeShapeType="1"/>
            </p:cNvSpPr>
            <p:nvPr/>
          </p:nvSpPr>
          <p:spPr bwMode="auto">
            <a:xfrm flipV="1">
              <a:off x="3103" y="2649"/>
              <a:ext cx="0" cy="504"/>
            </a:xfrm>
            <a:prstGeom prst="line">
              <a:avLst/>
            </a:prstGeom>
            <a:noFill/>
            <a:ln w="720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>
              <a:off x="1576" y="3175"/>
              <a:ext cx="1530" cy="0"/>
            </a:xfrm>
            <a:prstGeom prst="line">
              <a:avLst/>
            </a:prstGeom>
            <a:noFill/>
            <a:ln w="108000">
              <a:solidFill>
                <a:srgbClr val="99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34" name="Group 27"/>
            <p:cNvGrpSpPr>
              <a:grpSpLocks/>
            </p:cNvGrpSpPr>
            <p:nvPr/>
          </p:nvGrpSpPr>
          <p:grpSpPr bwMode="auto">
            <a:xfrm>
              <a:off x="1419" y="3026"/>
              <a:ext cx="296" cy="295"/>
              <a:chOff x="1419" y="3026"/>
              <a:chExt cx="296" cy="295"/>
            </a:xfrm>
          </p:grpSpPr>
          <p:grpSp>
            <p:nvGrpSpPr>
              <p:cNvPr id="39" name="Group 28"/>
              <p:cNvGrpSpPr>
                <a:grpSpLocks/>
              </p:cNvGrpSpPr>
              <p:nvPr/>
            </p:nvGrpSpPr>
            <p:grpSpPr bwMode="auto">
              <a:xfrm>
                <a:off x="1419" y="3026"/>
                <a:ext cx="296" cy="295"/>
                <a:chOff x="1419" y="3026"/>
                <a:chExt cx="296" cy="295"/>
              </a:xfrm>
            </p:grpSpPr>
            <p:grpSp>
              <p:nvGrpSpPr>
                <p:cNvPr id="40" name="Group 29"/>
                <p:cNvGrpSpPr>
                  <a:grpSpLocks/>
                </p:cNvGrpSpPr>
                <p:nvPr/>
              </p:nvGrpSpPr>
              <p:grpSpPr bwMode="auto">
                <a:xfrm>
                  <a:off x="1419" y="3026"/>
                  <a:ext cx="296" cy="295"/>
                  <a:chOff x="1419" y="3026"/>
                  <a:chExt cx="296" cy="295"/>
                </a:xfrm>
              </p:grpSpPr>
              <p:sp>
                <p:nvSpPr>
                  <p:cNvPr id="41" name="Oval 30"/>
                  <p:cNvSpPr>
                    <a:spLocks noChangeArrowheads="1"/>
                  </p:cNvSpPr>
                  <p:nvPr/>
                </p:nvSpPr>
                <p:spPr bwMode="auto">
                  <a:xfrm rot="1380000" flipV="1">
                    <a:off x="1453" y="3061"/>
                    <a:ext cx="226" cy="22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sp>
                <p:nvSpPr>
                  <p:cNvPr id="42" name="Oval 31"/>
                  <p:cNvSpPr>
                    <a:spLocks noChangeArrowheads="1"/>
                  </p:cNvSpPr>
                  <p:nvPr/>
                </p:nvSpPr>
                <p:spPr bwMode="auto">
                  <a:xfrm rot="1380000" flipV="1">
                    <a:off x="1522" y="3118"/>
                    <a:ext cx="90" cy="9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35" name="Group 32"/>
            <p:cNvGrpSpPr>
              <a:grpSpLocks/>
            </p:cNvGrpSpPr>
            <p:nvPr/>
          </p:nvGrpSpPr>
          <p:grpSpPr bwMode="auto">
            <a:xfrm>
              <a:off x="2959" y="3036"/>
              <a:ext cx="277" cy="278"/>
              <a:chOff x="2959" y="3036"/>
              <a:chExt cx="277" cy="278"/>
            </a:xfrm>
          </p:grpSpPr>
          <p:grpSp>
            <p:nvGrpSpPr>
              <p:cNvPr id="36" name="Group 33"/>
              <p:cNvGrpSpPr>
                <a:grpSpLocks/>
              </p:cNvGrpSpPr>
              <p:nvPr/>
            </p:nvGrpSpPr>
            <p:grpSpPr bwMode="auto">
              <a:xfrm>
                <a:off x="2959" y="3036"/>
                <a:ext cx="277" cy="278"/>
                <a:chOff x="2959" y="3036"/>
                <a:chExt cx="277" cy="278"/>
              </a:xfrm>
            </p:grpSpPr>
            <p:sp>
              <p:nvSpPr>
                <p:cNvPr id="37" name="Oval 34"/>
                <p:cNvSpPr>
                  <a:spLocks noChangeArrowheads="1"/>
                </p:cNvSpPr>
                <p:nvPr/>
              </p:nvSpPr>
              <p:spPr bwMode="auto">
                <a:xfrm rot="15300000" flipV="1">
                  <a:off x="2986" y="3061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38" name="Oval 35"/>
                <p:cNvSpPr>
                  <a:spLocks noChangeArrowheads="1"/>
                </p:cNvSpPr>
                <p:nvPr/>
              </p:nvSpPr>
              <p:spPr bwMode="auto">
                <a:xfrm rot="15300000" flipV="1">
                  <a:off x="3054" y="3128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43" name="Group 36"/>
          <p:cNvGrpSpPr>
            <a:grpSpLocks/>
          </p:cNvGrpSpPr>
          <p:nvPr/>
        </p:nvGrpSpPr>
        <p:grpSpPr bwMode="auto">
          <a:xfrm>
            <a:off x="4488930" y="3934520"/>
            <a:ext cx="2867025" cy="1065212"/>
            <a:chOff x="3005" y="2653"/>
            <a:chExt cx="1806" cy="671"/>
          </a:xfrm>
        </p:grpSpPr>
        <p:sp>
          <p:nvSpPr>
            <p:cNvPr id="44" name="Line 37"/>
            <p:cNvSpPr>
              <a:spLocks noChangeShapeType="1"/>
            </p:cNvSpPr>
            <p:nvPr/>
          </p:nvSpPr>
          <p:spPr bwMode="auto">
            <a:xfrm flipH="1" flipV="1">
              <a:off x="3137" y="2653"/>
              <a:ext cx="2" cy="504"/>
            </a:xfrm>
            <a:prstGeom prst="line">
              <a:avLst/>
            </a:prstGeom>
            <a:noFill/>
            <a:ln w="720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 flipH="1">
              <a:off x="3134" y="3178"/>
              <a:ext cx="1532" cy="0"/>
            </a:xfrm>
            <a:prstGeom prst="line">
              <a:avLst/>
            </a:prstGeom>
            <a:noFill/>
            <a:ln w="108000">
              <a:solidFill>
                <a:srgbClr val="FF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46" name="Group 39"/>
            <p:cNvGrpSpPr>
              <a:grpSpLocks/>
            </p:cNvGrpSpPr>
            <p:nvPr/>
          </p:nvGrpSpPr>
          <p:grpSpPr bwMode="auto">
            <a:xfrm>
              <a:off x="4515" y="3029"/>
              <a:ext cx="296" cy="295"/>
              <a:chOff x="4515" y="3029"/>
              <a:chExt cx="296" cy="295"/>
            </a:xfrm>
          </p:grpSpPr>
          <p:grpSp>
            <p:nvGrpSpPr>
              <p:cNvPr id="51" name="Group 40"/>
              <p:cNvGrpSpPr>
                <a:grpSpLocks/>
              </p:cNvGrpSpPr>
              <p:nvPr/>
            </p:nvGrpSpPr>
            <p:grpSpPr bwMode="auto">
              <a:xfrm>
                <a:off x="4515" y="3029"/>
                <a:ext cx="296" cy="295"/>
                <a:chOff x="4515" y="3029"/>
                <a:chExt cx="296" cy="295"/>
              </a:xfrm>
            </p:grpSpPr>
            <p:grpSp>
              <p:nvGrpSpPr>
                <p:cNvPr id="52" name="Group 41"/>
                <p:cNvGrpSpPr>
                  <a:grpSpLocks/>
                </p:cNvGrpSpPr>
                <p:nvPr/>
              </p:nvGrpSpPr>
              <p:grpSpPr bwMode="auto">
                <a:xfrm>
                  <a:off x="4515" y="3029"/>
                  <a:ext cx="296" cy="295"/>
                  <a:chOff x="4515" y="3029"/>
                  <a:chExt cx="296" cy="295"/>
                </a:xfrm>
              </p:grpSpPr>
              <p:sp>
                <p:nvSpPr>
                  <p:cNvPr id="53" name="Oval 42"/>
                  <p:cNvSpPr>
                    <a:spLocks noChangeArrowheads="1"/>
                  </p:cNvSpPr>
                  <p:nvPr/>
                </p:nvSpPr>
                <p:spPr bwMode="auto">
                  <a:xfrm rot="20220000" flipH="1" flipV="1">
                    <a:off x="4548" y="3065"/>
                    <a:ext cx="226" cy="22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  <p:sp>
                <p:nvSpPr>
                  <p:cNvPr id="54" name="Oval 43"/>
                  <p:cNvSpPr>
                    <a:spLocks noChangeArrowheads="1"/>
                  </p:cNvSpPr>
                  <p:nvPr/>
                </p:nvSpPr>
                <p:spPr bwMode="auto">
                  <a:xfrm rot="20220000" flipH="1" flipV="1">
                    <a:off x="4617" y="3121"/>
                    <a:ext cx="90" cy="9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60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47" name="Group 44"/>
            <p:cNvGrpSpPr>
              <a:grpSpLocks/>
            </p:cNvGrpSpPr>
            <p:nvPr/>
          </p:nvGrpSpPr>
          <p:grpSpPr bwMode="auto">
            <a:xfrm>
              <a:off x="3005" y="3039"/>
              <a:ext cx="277" cy="278"/>
              <a:chOff x="3005" y="3039"/>
              <a:chExt cx="277" cy="278"/>
            </a:xfrm>
          </p:grpSpPr>
          <p:grpSp>
            <p:nvGrpSpPr>
              <p:cNvPr id="48" name="Group 45"/>
              <p:cNvGrpSpPr>
                <a:grpSpLocks/>
              </p:cNvGrpSpPr>
              <p:nvPr/>
            </p:nvGrpSpPr>
            <p:grpSpPr bwMode="auto">
              <a:xfrm>
                <a:off x="3005" y="3039"/>
                <a:ext cx="277" cy="278"/>
                <a:chOff x="3005" y="3039"/>
                <a:chExt cx="277" cy="278"/>
              </a:xfrm>
            </p:grpSpPr>
            <p:sp>
              <p:nvSpPr>
                <p:cNvPr id="49" name="Oval 46"/>
                <p:cNvSpPr>
                  <a:spLocks noChangeArrowheads="1"/>
                </p:cNvSpPr>
                <p:nvPr/>
              </p:nvSpPr>
              <p:spPr bwMode="auto">
                <a:xfrm rot="6300000" flipH="1" flipV="1">
                  <a:off x="3032" y="3065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50" name="Oval 47"/>
                <p:cNvSpPr>
                  <a:spLocks noChangeArrowheads="1"/>
                </p:cNvSpPr>
                <p:nvPr/>
              </p:nvSpPr>
              <p:spPr bwMode="auto">
                <a:xfrm rot="6300000" flipH="1" flipV="1">
                  <a:off x="3088" y="3131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5334794" y="5000323"/>
            <a:ext cx="1439862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511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en-US" sz="3200" dirty="0" err="1">
                <a:latin typeface="+mn-ea"/>
                <a:ea typeface="+mn-ea"/>
              </a:rPr>
              <a:t>機素</a:t>
            </a:r>
            <a:r>
              <a:rPr lang="en-US" sz="3200" dirty="0">
                <a:latin typeface="+mn-ea"/>
                <a:ea typeface="+mn-ea"/>
              </a:rPr>
              <a:t> </a:t>
            </a:r>
            <a:r>
              <a:rPr lang="en-US" sz="3200" i="1" dirty="0">
                <a:latin typeface="+mn-ea"/>
                <a:ea typeface="+mn-ea"/>
              </a:rPr>
              <a:t>X</a:t>
            </a:r>
          </a:p>
        </p:txBody>
      </p:sp>
      <p:sp>
        <p:nvSpPr>
          <p:cNvPr id="56" name="Text Box 49"/>
          <p:cNvSpPr txBox="1">
            <a:spLocks noChangeArrowheads="1"/>
          </p:cNvSpPr>
          <p:nvPr/>
        </p:nvSpPr>
        <p:spPr bwMode="auto">
          <a:xfrm>
            <a:off x="2779192" y="4186932"/>
            <a:ext cx="1439863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511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en-US" sz="3200">
                <a:solidFill>
                  <a:srgbClr val="0000FF"/>
                </a:solidFill>
                <a:latin typeface="+mn-ea"/>
                <a:ea typeface="+mn-ea"/>
              </a:rPr>
              <a:t>機素 </a:t>
            </a:r>
            <a:r>
              <a:rPr lang="en-US" sz="3200" i="1">
                <a:solidFill>
                  <a:srgbClr val="0000FF"/>
                </a:solidFill>
                <a:latin typeface="+mn-ea"/>
                <a:ea typeface="+mn-ea"/>
              </a:rPr>
              <a:t>B</a:t>
            </a:r>
          </a:p>
        </p:txBody>
      </p:sp>
      <p:sp>
        <p:nvSpPr>
          <p:cNvPr id="57" name="Text Box 50"/>
          <p:cNvSpPr txBox="1">
            <a:spLocks noChangeArrowheads="1"/>
          </p:cNvSpPr>
          <p:nvPr/>
        </p:nvSpPr>
        <p:spPr bwMode="auto">
          <a:xfrm>
            <a:off x="5065192" y="4185345"/>
            <a:ext cx="1439863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64511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en-US" sz="3200">
                <a:solidFill>
                  <a:srgbClr val="FF0000"/>
                </a:solidFill>
                <a:latin typeface="+mn-ea"/>
                <a:ea typeface="+mn-ea"/>
              </a:rPr>
              <a:t>機素 </a:t>
            </a:r>
            <a:r>
              <a:rPr lang="en-US" sz="3200" i="1">
                <a:solidFill>
                  <a:srgbClr val="FF0000"/>
                </a:solidFill>
                <a:latin typeface="+mn-ea"/>
                <a:ea typeface="+mn-ea"/>
              </a:rPr>
              <a:t>C</a:t>
            </a:r>
          </a:p>
        </p:txBody>
      </p:sp>
      <p:sp>
        <p:nvSpPr>
          <p:cNvPr id="58" name="Text Box 51"/>
          <p:cNvSpPr txBox="1">
            <a:spLocks noChangeArrowheads="1"/>
          </p:cNvSpPr>
          <p:nvPr/>
        </p:nvSpPr>
        <p:spPr bwMode="auto">
          <a:xfrm>
            <a:off x="899592" y="4402832"/>
            <a:ext cx="1087438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20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4000" i="1" baseline="-10000" dirty="0">
                <a:latin typeface="+mn-ea"/>
                <a:ea typeface="+mn-ea"/>
              </a:rPr>
              <a:t>O</a:t>
            </a:r>
            <a:r>
              <a:rPr lang="en-US" i="1" baseline="-10000" dirty="0">
                <a:latin typeface="+mn-ea"/>
                <a:ea typeface="+mn-ea"/>
              </a:rPr>
              <a:t>X</a:t>
            </a:r>
            <a:r>
              <a:rPr lang="en-US" i="1" baseline="-100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</a:p>
        </p:txBody>
      </p:sp>
      <p:sp>
        <p:nvSpPr>
          <p:cNvPr id="59" name="Text Box 52"/>
          <p:cNvSpPr txBox="1">
            <a:spLocks noChangeArrowheads="1"/>
          </p:cNvSpPr>
          <p:nvPr/>
        </p:nvSpPr>
        <p:spPr bwMode="auto">
          <a:xfrm>
            <a:off x="7206730" y="4437757"/>
            <a:ext cx="1106487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20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4000" i="1" baseline="-10000">
                <a:latin typeface="+mn-ea"/>
                <a:ea typeface="+mn-ea"/>
              </a:rPr>
              <a:t>O</a:t>
            </a:r>
            <a:r>
              <a:rPr lang="en-US" i="1" baseline="-10000">
                <a:latin typeface="+mn-ea"/>
                <a:ea typeface="+mn-ea"/>
              </a:rPr>
              <a:t>X</a:t>
            </a:r>
            <a:r>
              <a:rPr lang="en-US" i="1" baseline="-10000">
                <a:solidFill>
                  <a:srgbClr val="FF0000"/>
                </a:solidFill>
                <a:latin typeface="+mn-ea"/>
                <a:ea typeface="+mn-ea"/>
              </a:rPr>
              <a:t>C</a:t>
            </a:r>
          </a:p>
        </p:txBody>
      </p:sp>
      <p:sp>
        <p:nvSpPr>
          <p:cNvPr id="60" name="Text Box 53"/>
          <p:cNvSpPr txBox="1">
            <a:spLocks noChangeArrowheads="1"/>
          </p:cNvSpPr>
          <p:nvPr/>
        </p:nvSpPr>
        <p:spPr bwMode="auto">
          <a:xfrm>
            <a:off x="4057130" y="4904482"/>
            <a:ext cx="1236662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20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4000" i="1" baseline="-10000">
                <a:latin typeface="+mn-ea"/>
                <a:ea typeface="+mn-ea"/>
              </a:rPr>
              <a:t>O</a:t>
            </a:r>
            <a:r>
              <a:rPr lang="en-US" i="1" baseline="-1000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i="1" baseline="-10000">
                <a:solidFill>
                  <a:srgbClr val="FF0000"/>
                </a:solidFill>
                <a:latin typeface="+mn-ea"/>
                <a:ea typeface="+mn-ea"/>
              </a:rPr>
              <a:t>C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259632" y="5803348"/>
            <a:ext cx="6898042" cy="5059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107950" indent="0">
              <a:lnSpc>
                <a:spcPct val="84000"/>
              </a:lnSpc>
              <a:spcAft>
                <a:spcPts val="1425"/>
              </a:spcAft>
            </a:pPr>
            <a:r>
              <a:rPr lang="en-US" altLang="ja-JP" sz="4800" i="1" baseline="-10000" dirty="0">
                <a:latin typeface="+mn-ea"/>
              </a:rPr>
              <a:t>O</a:t>
            </a:r>
            <a:r>
              <a:rPr lang="en-US" altLang="ja-JP" sz="3600" i="1" baseline="-10000" dirty="0">
                <a:latin typeface="+mn-ea"/>
              </a:rPr>
              <a:t>X</a:t>
            </a:r>
            <a:r>
              <a:rPr lang="en-US" altLang="ja-JP" sz="3600" i="1" baseline="-100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ja-JP" sz="4800" baseline="-10000" dirty="0">
                <a:latin typeface="+mn-ea"/>
              </a:rPr>
              <a:t>，</a:t>
            </a:r>
            <a:r>
              <a:rPr lang="en-US" altLang="ja-JP" sz="4800" i="1" baseline="-10000" dirty="0">
                <a:latin typeface="+mn-ea"/>
              </a:rPr>
              <a:t>O</a:t>
            </a:r>
            <a:r>
              <a:rPr lang="en-US" altLang="ja-JP" sz="3600" i="1" baseline="-10000" dirty="0">
                <a:latin typeface="+mn-ea"/>
              </a:rPr>
              <a:t>X</a:t>
            </a:r>
            <a:r>
              <a:rPr lang="en-US" altLang="ja-JP" sz="3600" i="1" baseline="-10000" dirty="0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ja-JP" sz="4800" i="1" baseline="-10000" dirty="0">
                <a:latin typeface="+mn-ea"/>
              </a:rPr>
              <a:t> </a:t>
            </a:r>
            <a:r>
              <a:rPr lang="en-US" altLang="ja-JP" sz="4800" baseline="-10000" dirty="0" err="1">
                <a:latin typeface="+mn-ea"/>
              </a:rPr>
              <a:t>を結ぶ直線上に</a:t>
            </a:r>
            <a:r>
              <a:rPr lang="en-US" altLang="ja-JP" sz="4800" i="1" baseline="-10000" dirty="0" err="1">
                <a:latin typeface="+mn-ea"/>
              </a:rPr>
              <a:t>O</a:t>
            </a:r>
            <a:r>
              <a:rPr lang="en-US" altLang="ja-JP" sz="3600" i="1" baseline="-10000" dirty="0" err="1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ja-JP" sz="3600" i="1" baseline="-10000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ja-JP" sz="3600" i="1" baseline="-10000" dirty="0">
                <a:latin typeface="+mn-ea"/>
              </a:rPr>
              <a:t> </a:t>
            </a:r>
            <a:r>
              <a:rPr lang="en-US" altLang="ja-JP" sz="4800" baseline="-10000" dirty="0" err="1">
                <a:latin typeface="+mn-ea"/>
              </a:rPr>
              <a:t>がくる</a:t>
            </a:r>
            <a:r>
              <a:rPr lang="en-US" altLang="ja-JP" sz="4800" baseline="-10000" dirty="0">
                <a:latin typeface="+mn-ea"/>
              </a:rPr>
              <a:t>．</a:t>
            </a:r>
          </a:p>
        </p:txBody>
      </p:sp>
    </p:spTree>
    <p:extLst>
      <p:ext uri="{BB962C8B-B14F-4D97-AF65-F5344CB8AC3E}">
        <p14:creationId xmlns:p14="http://schemas.microsoft.com/office/powerpoint/2010/main" val="41843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65250"/>
            <a:ext cx="8229600" cy="456800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/>
              <a:t>機素の運動速度を製図用具で求めたい！</a:t>
            </a:r>
          </a:p>
          <a:p>
            <a:endParaRPr lang="ja-JP" altLang="en-US" dirty="0"/>
          </a:p>
          <a:p>
            <a:pPr marL="0" indent="0" algn="ctr">
              <a:buNone/>
            </a:pPr>
            <a:r>
              <a:rPr lang="ja-JP" altLang="en-US" dirty="0"/>
              <a:t>「瞬間中心」の定義と定理を利用する</a:t>
            </a:r>
            <a:r>
              <a:rPr lang="ja-JP" altLang="en-US" dirty="0" smtClean="0"/>
              <a:t>．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ja-JP" dirty="0"/>
              <a:t>復習「中間節 </a:t>
            </a:r>
            <a:r>
              <a:rPr lang="en-US" altLang="ja-JP" dirty="0">
                <a:solidFill>
                  <a:srgbClr val="0000FF"/>
                </a:solidFill>
              </a:rPr>
              <a:t>C</a:t>
            </a:r>
            <a:r>
              <a:rPr lang="en-US" altLang="ja-JP" dirty="0"/>
              <a:t> </a:t>
            </a:r>
            <a:r>
              <a:rPr lang="ja-JP" altLang="ja-JP" dirty="0"/>
              <a:t>の瞬間中心</a:t>
            </a:r>
            <a:r>
              <a:rPr lang="ja-JP" altLang="ja-JP" dirty="0" smtClean="0"/>
              <a:t>」</a:t>
            </a:r>
            <a:endParaRPr lang="en-US" altLang="ja-JP" dirty="0" smtClean="0"/>
          </a:p>
          <a:p>
            <a:pPr lvl="1"/>
            <a:r>
              <a:rPr lang="en-US" altLang="ja-JP" i="1" dirty="0">
                <a:latin typeface="+mn-ea"/>
              </a:rPr>
              <a:t>O</a:t>
            </a:r>
            <a:r>
              <a:rPr lang="en-US" altLang="ja-JP" i="1" baseline="-1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>
                <a:latin typeface="+mn-ea"/>
              </a:rPr>
              <a:t>B</a:t>
            </a:r>
            <a:r>
              <a:rPr lang="en-US" altLang="ja-JP" baseline="-12000" dirty="0">
                <a:latin typeface="+mn-ea"/>
              </a:rPr>
              <a:t>，</a:t>
            </a:r>
            <a:r>
              <a:rPr lang="en-US" altLang="ja-JP" i="1" dirty="0">
                <a:latin typeface="+mn-ea"/>
              </a:rPr>
              <a:t>O</a:t>
            </a:r>
            <a:r>
              <a:rPr lang="en-US" altLang="ja-JP" i="1" baseline="-12000" dirty="0">
                <a:latin typeface="+mn-ea"/>
              </a:rPr>
              <a:t>B</a:t>
            </a:r>
            <a:r>
              <a:rPr lang="en-US" altLang="ja-JP" i="1" baseline="-12000" dirty="0">
                <a:solidFill>
                  <a:srgbClr val="0000FF"/>
                </a:solidFill>
                <a:latin typeface="+mn-ea"/>
              </a:rPr>
              <a:t>C </a:t>
            </a:r>
            <a:r>
              <a:rPr lang="en-US" altLang="ja-JP" dirty="0" err="1">
                <a:latin typeface="+mn-ea"/>
              </a:rPr>
              <a:t>の線上に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i="1" dirty="0">
                <a:latin typeface="+mn-ea"/>
              </a:rPr>
              <a:t>O</a:t>
            </a:r>
            <a:r>
              <a:rPr lang="en-US" altLang="ja-JP" i="1" baseline="-1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>
                <a:latin typeface="+mn-ea"/>
              </a:rPr>
              <a:t>．</a:t>
            </a:r>
          </a:p>
          <a:p>
            <a:pPr lvl="1"/>
            <a:r>
              <a:rPr lang="en-US" altLang="ja-JP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 smtClean="0">
                <a:latin typeface="+mn-ea"/>
              </a:rPr>
              <a:t>D</a:t>
            </a:r>
            <a:r>
              <a:rPr lang="en-US" altLang="ja-JP" baseline="-12000" dirty="0" smtClean="0">
                <a:latin typeface="+mn-ea"/>
              </a:rPr>
              <a:t>，</a:t>
            </a:r>
            <a:r>
              <a:rPr lang="en-US" altLang="ja-JP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latin typeface="+mn-ea"/>
              </a:rPr>
              <a:t>D</a:t>
            </a:r>
            <a:r>
              <a:rPr lang="en-US" altLang="ja-JP" i="1" baseline="-12000" dirty="0" smtClean="0">
                <a:solidFill>
                  <a:srgbClr val="0000FF"/>
                </a:solidFill>
                <a:latin typeface="+mn-ea"/>
              </a:rPr>
              <a:t>C </a:t>
            </a:r>
            <a:r>
              <a:rPr lang="en-US" altLang="ja-JP" dirty="0" err="1">
                <a:latin typeface="+mn-ea"/>
              </a:rPr>
              <a:t>の線上に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i="1" dirty="0">
                <a:latin typeface="+mn-ea"/>
              </a:rPr>
              <a:t>O</a:t>
            </a:r>
            <a:r>
              <a:rPr lang="en-US" altLang="ja-JP" i="1" baseline="-1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2000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 smtClean="0">
                <a:latin typeface="+mn-ea"/>
              </a:rPr>
              <a:t>．</a:t>
            </a:r>
          </a:p>
          <a:p>
            <a:pPr lvl="1"/>
            <a:r>
              <a:rPr lang="ja-JP" altLang="en-US" dirty="0" smtClean="0">
                <a:latin typeface="+mn-ea"/>
              </a:rPr>
              <a:t>ただし</a:t>
            </a:r>
            <a:r>
              <a:rPr lang="ja-JP" altLang="en-US" dirty="0">
                <a:latin typeface="+mn-ea"/>
              </a:rPr>
              <a:t>，</a:t>
            </a:r>
            <a:r>
              <a:rPr lang="en-US" altLang="ja-JP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latin typeface="+mn-ea"/>
              </a:rPr>
              <a:t>XY </a:t>
            </a:r>
            <a:r>
              <a:rPr lang="ja-JP" altLang="en-US" dirty="0" smtClean="0">
                <a:latin typeface="+mn-ea"/>
              </a:rPr>
              <a:t>＝</a:t>
            </a:r>
            <a:r>
              <a:rPr lang="en-US" altLang="ja-JP" i="1" dirty="0" smtClean="0">
                <a:latin typeface="+mn-ea"/>
              </a:rPr>
              <a:t>O</a:t>
            </a:r>
            <a:r>
              <a:rPr lang="en-US" altLang="ja-JP" i="1" baseline="-12000" dirty="0" smtClean="0">
                <a:latin typeface="+mn-ea"/>
              </a:rPr>
              <a:t>YX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4067944" y="1772816"/>
            <a:ext cx="1152128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6580956" y="4546873"/>
            <a:ext cx="1116012" cy="557212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5087118" y="6366148"/>
            <a:ext cx="3238500" cy="0"/>
            <a:chOff x="3640" y="4139"/>
            <a:chExt cx="2040" cy="0"/>
          </a:xfrm>
        </p:grpSpPr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3640" y="4139"/>
              <a:ext cx="2040" cy="0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4907731" y="4311923"/>
            <a:ext cx="1762125" cy="2211387"/>
            <a:chOff x="3527" y="2845"/>
            <a:chExt cx="1110" cy="1393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640" y="2992"/>
              <a:ext cx="883" cy="1147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12" name="Group 9"/>
            <p:cNvGrpSpPr>
              <a:grpSpLocks/>
            </p:cNvGrpSpPr>
            <p:nvPr/>
          </p:nvGrpSpPr>
          <p:grpSpPr bwMode="auto">
            <a:xfrm>
              <a:off x="3527" y="4013"/>
              <a:ext cx="226" cy="225"/>
              <a:chOff x="3527" y="4013"/>
              <a:chExt cx="226" cy="225"/>
            </a:xfrm>
          </p:grpSpPr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 flipV="1">
                <a:off x="3527" y="4012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 flipV="1">
                <a:off x="3595" y="4094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411" y="2845"/>
              <a:ext cx="226" cy="225"/>
              <a:chOff x="4411" y="2845"/>
              <a:chExt cx="226" cy="225"/>
            </a:xfrm>
          </p:grpSpPr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 flipV="1">
                <a:off x="4411" y="2845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 flipV="1">
                <a:off x="4479" y="2926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7535043" y="4942160"/>
            <a:ext cx="969963" cy="1579563"/>
            <a:chOff x="5182" y="3242"/>
            <a:chExt cx="611" cy="995"/>
          </a:xfrm>
        </p:grpSpPr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 flipV="1">
              <a:off x="5283" y="3344"/>
              <a:ext cx="398" cy="795"/>
            </a:xfrm>
            <a:prstGeom prst="line">
              <a:avLst/>
            </a:prstGeom>
            <a:noFill/>
            <a:ln w="72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5568" y="4013"/>
              <a:ext cx="226" cy="225"/>
              <a:chOff x="5568" y="4013"/>
              <a:chExt cx="226" cy="225"/>
            </a:xfrm>
          </p:grpSpPr>
          <p:sp>
            <p:nvSpPr>
              <p:cNvPr id="24" name="Oval 18"/>
              <p:cNvSpPr>
                <a:spLocks noChangeArrowheads="1"/>
              </p:cNvSpPr>
              <p:nvPr/>
            </p:nvSpPr>
            <p:spPr bwMode="auto">
              <a:xfrm flipV="1">
                <a:off x="5568" y="4012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5" name="Oval 19"/>
              <p:cNvSpPr>
                <a:spLocks noChangeArrowheads="1"/>
              </p:cNvSpPr>
              <p:nvPr/>
            </p:nvSpPr>
            <p:spPr bwMode="auto">
              <a:xfrm flipV="1">
                <a:off x="5636" y="4094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5182" y="3242"/>
              <a:ext cx="226" cy="225"/>
              <a:chOff x="5182" y="3242"/>
              <a:chExt cx="226" cy="225"/>
            </a:xfrm>
          </p:grpSpPr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 flipV="1">
                <a:off x="5182" y="3242"/>
                <a:ext cx="226" cy="225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 flipV="1">
                <a:off x="5250" y="3323"/>
                <a:ext cx="90" cy="89"/>
              </a:xfrm>
              <a:prstGeom prst="ellipse">
                <a:avLst/>
              </a:prstGeom>
              <a:solidFill>
                <a:srgbClr val="FFFFFF"/>
              </a:solidFill>
              <a:ln w="36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>
                  <a:latin typeface="+mn-ea"/>
                </a:endParaRPr>
              </a:p>
            </p:txBody>
          </p:sp>
        </p:grpSp>
      </p:grp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6452368" y="5897835"/>
            <a:ext cx="4048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5906268" y="5231085"/>
            <a:ext cx="406400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6779393" y="4872310"/>
            <a:ext cx="4175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>
                <a:solidFill>
                  <a:srgbClr val="0000FF"/>
                </a:solidFill>
                <a:latin typeface="+mn-ea"/>
              </a:rPr>
              <a:t>C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549331" y="5575573"/>
            <a:ext cx="411162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280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68" y="6366148"/>
            <a:ext cx="2790825" cy="3032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5069656" y="3105423"/>
            <a:ext cx="2519362" cy="3243262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H="1" flipV="1">
            <a:off x="6688906" y="3014935"/>
            <a:ext cx="1622425" cy="3333750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7020272" y="3429000"/>
            <a:ext cx="111601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 dirty="0">
                <a:latin typeface="+mn-ea"/>
                <a:ea typeface="+mn-ea"/>
              </a:rPr>
              <a:t> </a:t>
            </a:r>
            <a:r>
              <a:rPr lang="en-US" sz="4000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 dirty="0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526856" y="4257948"/>
            <a:ext cx="7556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i="1">
                <a:latin typeface="+mn-ea"/>
                <a:ea typeface="+mn-ea"/>
              </a:rPr>
              <a:t>O</a:t>
            </a:r>
            <a:r>
              <a:rPr lang="en-US" i="1" baseline="-12000">
                <a:latin typeface="+mn-ea"/>
                <a:ea typeface="+mn-ea"/>
              </a:rPr>
              <a:t>B</a:t>
            </a:r>
            <a:r>
              <a:rPr lang="en-US" i="1" baseline="-12000">
                <a:solidFill>
                  <a:srgbClr val="0000FF"/>
                </a:solidFill>
                <a:latin typeface="+mn-ea"/>
                <a:ea typeface="+mn-ea"/>
              </a:rPr>
              <a:t>C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7812360" y="4797152"/>
            <a:ext cx="78263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latin typeface="+mn-ea"/>
                <a:ea typeface="+mn-ea"/>
              </a:rPr>
              <a:t>D</a:t>
            </a:r>
            <a:r>
              <a:rPr lang="en-US" i="1" baseline="-12000" dirty="0">
                <a:solidFill>
                  <a:srgbClr val="0000FF"/>
                </a:solidFill>
                <a:latin typeface="+mn-ea"/>
                <a:ea typeface="+mn-ea"/>
              </a:rPr>
              <a:t>C</a:t>
            </a: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4499992" y="5660479"/>
            <a:ext cx="7413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 dirty="0">
                <a:latin typeface="+mn-ea"/>
                <a:ea typeface="+mn-ea"/>
              </a:rPr>
              <a:t>B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8244408" y="5660479"/>
            <a:ext cx="7683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i="1" dirty="0">
                <a:latin typeface="+mn-ea"/>
                <a:ea typeface="+mn-ea"/>
              </a:rPr>
              <a:t>O</a:t>
            </a:r>
            <a:r>
              <a:rPr lang="en-US" i="1" baseline="-1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 dirty="0">
                <a:latin typeface="+mn-ea"/>
                <a:ea typeface="+mn-ea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779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+mn-ea"/>
                <a:ea typeface="+mn-ea"/>
              </a:rPr>
              <a:t>【</a:t>
            </a:r>
            <a:r>
              <a:rPr lang="ja-JP" altLang="en-US" dirty="0" smtClean="0">
                <a:latin typeface="+mn-ea"/>
                <a:ea typeface="+mn-ea"/>
              </a:rPr>
              <a:t>復習</a:t>
            </a:r>
            <a:r>
              <a:rPr lang="en-US" altLang="ja-JP" dirty="0" smtClean="0">
                <a:latin typeface="+mn-ea"/>
                <a:ea typeface="+mn-ea"/>
              </a:rPr>
              <a:t>】</a:t>
            </a:r>
            <a:r>
              <a:rPr lang="ja-JP" altLang="en-US" dirty="0" smtClean="0">
                <a:latin typeface="+mn-ea"/>
                <a:ea typeface="+mn-ea"/>
              </a:rPr>
              <a:t>　角速度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693440"/>
          </a:xfrm>
        </p:spPr>
        <p:txBody>
          <a:bodyPr/>
          <a:lstStyle/>
          <a:p>
            <a:r>
              <a:rPr lang="ja-JP" altLang="en-US" dirty="0">
                <a:latin typeface="+mn-ea"/>
              </a:rPr>
              <a:t>弧度法をまねて，「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角速度 </a:t>
            </a:r>
            <a:r>
              <a:rPr lang="en-US" altLang="ja-JP" i="1" dirty="0">
                <a:solidFill>
                  <a:srgbClr val="FF0000"/>
                </a:solidFill>
                <a:latin typeface="Symbol" pitchFamily="18" charset="2"/>
              </a:rPr>
              <a:t>w</a:t>
            </a:r>
            <a:r>
              <a:rPr lang="ja-JP" altLang="en-US" dirty="0">
                <a:latin typeface="+mn-ea"/>
              </a:rPr>
              <a:t>」が定義</a:t>
            </a:r>
            <a:r>
              <a:rPr lang="ja-JP" altLang="en-US" dirty="0" smtClean="0">
                <a:latin typeface="+mn-ea"/>
              </a:rPr>
              <a:t>される</a:t>
            </a:r>
            <a:endParaRPr lang="ja-JP" altLang="en-US" dirty="0">
              <a:latin typeface="+mn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201941"/>
            <a:ext cx="5257800" cy="381000"/>
          </a:xfrm>
        </p:spPr>
        <p:txBody>
          <a:bodyPr/>
          <a:lstStyle/>
          <a:p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>
                <a:latin typeface="+mn-ea"/>
                <a:ea typeface="+mn-ea"/>
              </a:rPr>
              <a:pPr/>
              <a:t>53</a:t>
            </a:fld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47" y="6082879"/>
            <a:ext cx="539750" cy="3778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" name="Line 4"/>
          <p:cNvSpPr>
            <a:spLocks noChangeShapeType="1"/>
          </p:cNvSpPr>
          <p:nvPr/>
        </p:nvSpPr>
        <p:spPr bwMode="auto">
          <a:xfrm flipV="1">
            <a:off x="5507359" y="4263604"/>
            <a:ext cx="1511300" cy="1857375"/>
          </a:xfrm>
          <a:prstGeom prst="line">
            <a:avLst/>
          </a:prstGeom>
          <a:noFill/>
          <a:ln w="72000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grpSp>
        <p:nvGrpSpPr>
          <p:cNvPr id="42" name="Group 5"/>
          <p:cNvGrpSpPr>
            <a:grpSpLocks/>
          </p:cNvGrpSpPr>
          <p:nvPr/>
        </p:nvGrpSpPr>
        <p:grpSpPr bwMode="auto">
          <a:xfrm>
            <a:off x="5326384" y="5952132"/>
            <a:ext cx="358775" cy="357188"/>
            <a:chOff x="3764" y="3858"/>
            <a:chExt cx="226" cy="225"/>
          </a:xfrm>
        </p:grpSpPr>
        <p:sp>
          <p:nvSpPr>
            <p:cNvPr id="43" name="Oval 6"/>
            <p:cNvSpPr>
              <a:spLocks noChangeArrowheads="1"/>
            </p:cNvSpPr>
            <p:nvPr/>
          </p:nvSpPr>
          <p:spPr bwMode="auto">
            <a:xfrm flipV="1">
              <a:off x="3764" y="3858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 flipV="1">
              <a:off x="3832" y="3923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7037709" y="4228679"/>
            <a:ext cx="882650" cy="684212"/>
          </a:xfrm>
          <a:prstGeom prst="line">
            <a:avLst/>
          </a:prstGeom>
          <a:noFill/>
          <a:ln w="108000">
            <a:solidFill>
              <a:srgbClr val="33CC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7334572" y="3850854"/>
            <a:ext cx="140017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768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3600" i="1" dirty="0"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  <a:r>
              <a:rPr lang="en-US" dirty="0">
                <a:latin typeface="+mn-ea"/>
                <a:ea typeface="+mn-ea"/>
              </a:rPr>
              <a:t> [m/s]</a:t>
            </a:r>
          </a:p>
        </p:txBody>
      </p:sp>
      <p:grpSp>
        <p:nvGrpSpPr>
          <p:cNvPr id="47" name="Group 10"/>
          <p:cNvGrpSpPr>
            <a:grpSpLocks/>
          </p:cNvGrpSpPr>
          <p:nvPr/>
        </p:nvGrpSpPr>
        <p:grpSpPr bwMode="auto">
          <a:xfrm>
            <a:off x="6316984" y="4228679"/>
            <a:ext cx="1639888" cy="1639887"/>
            <a:chOff x="4388" y="2789"/>
            <a:chExt cx="1033" cy="1033"/>
          </a:xfrm>
        </p:grpSpPr>
        <p:sp>
          <p:nvSpPr>
            <p:cNvPr id="48" name="Freeform 11"/>
            <p:cNvSpPr>
              <a:spLocks noChangeArrowheads="1"/>
            </p:cNvSpPr>
            <p:nvPr/>
          </p:nvSpPr>
          <p:spPr bwMode="auto">
            <a:xfrm>
              <a:off x="4701" y="2929"/>
              <a:ext cx="317" cy="178"/>
            </a:xfrm>
            <a:custGeom>
              <a:avLst/>
              <a:gdLst>
                <a:gd name="T0" fmla="*/ 0 w 1404"/>
                <a:gd name="T1" fmla="*/ 175 h 790"/>
                <a:gd name="T2" fmla="*/ 789 w 1404"/>
                <a:gd name="T3" fmla="*/ 789 h 790"/>
                <a:gd name="T4" fmla="*/ 1403 w 1404"/>
                <a:gd name="T5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4" h="790">
                  <a:moveTo>
                    <a:pt x="0" y="175"/>
                  </a:moveTo>
                  <a:lnTo>
                    <a:pt x="789" y="789"/>
                  </a:lnTo>
                  <a:lnTo>
                    <a:pt x="1403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49" name="AutoShape 12"/>
            <p:cNvSpPr>
              <a:spLocks noChangeArrowheads="1"/>
            </p:cNvSpPr>
            <p:nvPr/>
          </p:nvSpPr>
          <p:spPr bwMode="auto">
            <a:xfrm rot="13080000">
              <a:off x="4538" y="2940"/>
              <a:ext cx="736" cy="736"/>
            </a:xfrm>
            <a:prstGeom prst="roundRect">
              <a:avLst>
                <a:gd name="adj" fmla="val 134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 flipH="1">
              <a:off x="4630" y="2790"/>
              <a:ext cx="210" cy="2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 flipH="1" flipV="1">
              <a:off x="4840" y="2788"/>
              <a:ext cx="269" cy="2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6407472" y="3986733"/>
            <a:ext cx="404812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auto">
          <a:xfrm>
            <a:off x="5183509" y="5461521"/>
            <a:ext cx="43180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000000"/>
                </a:solidFill>
                <a:latin typeface="+mn-ea"/>
              </a:rPr>
              <a:t>O</a:t>
            </a:r>
          </a:p>
        </p:txBody>
      </p:sp>
      <p:sp>
        <p:nvSpPr>
          <p:cNvPr id="54" name="Freeform 17"/>
          <p:cNvSpPr>
            <a:spLocks/>
          </p:cNvSpPr>
          <p:nvPr/>
        </p:nvSpPr>
        <p:spPr bwMode="auto">
          <a:xfrm>
            <a:off x="5734372" y="5116091"/>
            <a:ext cx="630237" cy="679450"/>
          </a:xfrm>
          <a:custGeom>
            <a:avLst/>
            <a:gdLst>
              <a:gd name="T0" fmla="*/ 0 w 1751"/>
              <a:gd name="T1" fmla="*/ 500 h 1888"/>
              <a:gd name="T2" fmla="*/ 1750 w 1751"/>
              <a:gd name="T3" fmla="*/ 1887 h 18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51" h="1888">
                <a:moveTo>
                  <a:pt x="0" y="500"/>
                </a:moveTo>
                <a:cubicBezTo>
                  <a:pt x="1500" y="0"/>
                  <a:pt x="1750" y="1387"/>
                  <a:pt x="1750" y="1887"/>
                </a:cubicBezTo>
              </a:path>
            </a:pathLst>
          </a:custGeom>
          <a:noFill/>
          <a:ln w="36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6407472" y="5046241"/>
            <a:ext cx="52863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2000"/>
              </a:lnSpc>
            </a:pPr>
            <a:r>
              <a:rPr lang="en-US" sz="4000" i="1" dirty="0">
                <a:solidFill>
                  <a:srgbClr val="FF0000"/>
                </a:solidFill>
                <a:latin typeface="Symbol" pitchFamily="18" charset="2"/>
              </a:rPr>
              <a:t>w</a:t>
            </a:r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>
            <a:off x="397074" y="2420938"/>
            <a:ext cx="3533775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02000"/>
              </a:lnSpc>
            </a:pPr>
            <a:r>
              <a:rPr lang="en-US" sz="4000" i="1" dirty="0" smtClean="0">
                <a:solidFill>
                  <a:srgbClr val="FF0000"/>
                </a:solidFill>
                <a:latin typeface="Symbol" pitchFamily="18" charset="2"/>
                <a:ea typeface="+mn-ea"/>
              </a:rPr>
              <a:t>q</a:t>
            </a:r>
            <a:r>
              <a:rPr lang="en-US" sz="4000" i="1" dirty="0" smtClean="0">
                <a:latin typeface="+mn-ea"/>
                <a:ea typeface="+mn-ea"/>
              </a:rPr>
              <a:t>  </a:t>
            </a:r>
            <a:r>
              <a:rPr lang="en-US" sz="4000" dirty="0" smtClean="0">
                <a:latin typeface="+mn-ea"/>
                <a:ea typeface="+mn-ea"/>
              </a:rPr>
              <a:t>×</a:t>
            </a:r>
            <a:r>
              <a:rPr lang="en-US" sz="4000" i="1" dirty="0" smtClean="0">
                <a:latin typeface="+mn-ea"/>
                <a:ea typeface="+mn-ea"/>
              </a:rPr>
              <a:t> </a:t>
            </a:r>
            <a:r>
              <a:rPr lang="en-US" sz="4000" i="1" dirty="0" smtClean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4000" i="1" dirty="0" smtClean="0">
                <a:latin typeface="+mn-ea"/>
                <a:ea typeface="+mn-ea"/>
              </a:rPr>
              <a:t>  </a:t>
            </a:r>
            <a:r>
              <a:rPr lang="en-US" sz="4000" dirty="0" smtClean="0">
                <a:latin typeface="+mn-ea"/>
                <a:ea typeface="+mn-ea"/>
              </a:rPr>
              <a:t>=</a:t>
            </a:r>
            <a:r>
              <a:rPr lang="en-US" sz="4000" i="1" dirty="0" smtClean="0">
                <a:latin typeface="+mn-ea"/>
                <a:ea typeface="+mn-ea"/>
              </a:rPr>
              <a:t>  </a:t>
            </a:r>
            <a:r>
              <a:rPr lang="en-US" sz="4000" i="1" dirty="0">
                <a:latin typeface="Times New Roman" pitchFamily="18" charset="0"/>
                <a:ea typeface="+mn-ea"/>
                <a:cs typeface="Times New Roman" pitchFamily="18" charset="0"/>
              </a:rPr>
              <a:t>L</a:t>
            </a:r>
          </a:p>
        </p:txBody>
      </p:sp>
      <p:pic>
        <p:nvPicPr>
          <p:cNvPr id="57" name="Picture 2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9" y="6082879"/>
            <a:ext cx="538163" cy="3762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8" name="Group 22"/>
          <p:cNvGrpSpPr>
            <a:grpSpLocks/>
          </p:cNvGrpSpPr>
          <p:nvPr/>
        </p:nvGrpSpPr>
        <p:grpSpPr bwMode="auto">
          <a:xfrm>
            <a:off x="924124" y="5882853"/>
            <a:ext cx="358775" cy="357188"/>
            <a:chOff x="797" y="3831"/>
            <a:chExt cx="226" cy="225"/>
          </a:xfrm>
        </p:grpSpPr>
        <p:sp>
          <p:nvSpPr>
            <p:cNvPr id="59" name="Oval 23"/>
            <p:cNvSpPr>
              <a:spLocks noChangeArrowheads="1"/>
            </p:cNvSpPr>
            <p:nvPr/>
          </p:nvSpPr>
          <p:spPr bwMode="auto">
            <a:xfrm flipV="1">
              <a:off x="797" y="3831"/>
              <a:ext cx="226" cy="225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60" name="Oval 24"/>
            <p:cNvSpPr>
              <a:spLocks noChangeArrowheads="1"/>
            </p:cNvSpPr>
            <p:nvPr/>
          </p:nvSpPr>
          <p:spPr bwMode="auto">
            <a:xfrm flipV="1">
              <a:off x="865" y="3897"/>
              <a:ext cx="90" cy="89"/>
            </a:xfrm>
            <a:prstGeom prst="ellipse">
              <a:avLst/>
            </a:prstGeom>
            <a:solidFill>
              <a:srgbClr val="FFFFFF"/>
            </a:solidFill>
            <a:ln w="36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61" name="AutoShape 25"/>
          <p:cNvSpPr>
            <a:spLocks noChangeArrowheads="1"/>
          </p:cNvSpPr>
          <p:nvPr/>
        </p:nvSpPr>
        <p:spPr bwMode="auto">
          <a:xfrm>
            <a:off x="-1337043" y="3731546"/>
            <a:ext cx="4857750" cy="4678363"/>
          </a:xfrm>
          <a:custGeom>
            <a:avLst/>
            <a:gdLst>
              <a:gd name="G0" fmla="cos 10800 -1601093"/>
              <a:gd name="G1" fmla="+- G0 10800 0"/>
              <a:gd name="G2" fmla="sin 10800 -1601093"/>
              <a:gd name="G3" fmla="+- G2 10800 0"/>
              <a:gd name="G4" fmla="cos 10800 -3501220"/>
              <a:gd name="G5" fmla="+- G4 10800 0"/>
              <a:gd name="G6" fmla="sin 10800 -3501220"/>
              <a:gd name="G7" fmla="+- G6 10800 0"/>
              <a:gd name="T0" fmla="*/ 17234 w 21600"/>
              <a:gd name="T1" fmla="*/ 2126 h 21600"/>
              <a:gd name="T2" fmla="*/ 20632 w 21600"/>
              <a:gd name="T3" fmla="*/ 6332 h 21600"/>
              <a:gd name="T4" fmla="*/ 10800 w 21600"/>
              <a:gd name="T5" fmla="*/ 10800 h 21600"/>
              <a:gd name="T6" fmla="*/ 3163 w 21600"/>
              <a:gd name="T7" fmla="*/ 3163 h 21600"/>
              <a:gd name="T8" fmla="*/ 18437 w 21600"/>
              <a:gd name="T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21600" h="21600">
                <a:moveTo>
                  <a:pt x="17234" y="2126"/>
                </a:moveTo>
                <a:cubicBezTo>
                  <a:pt x="18705" y="3217"/>
                  <a:pt x="19875" y="4665"/>
                  <a:pt x="20632" y="6332"/>
                </a:cubicBezTo>
                <a:lnTo>
                  <a:pt x="10800" y="10800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2016324" y="4822404"/>
            <a:ext cx="5381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02000"/>
              </a:lnSpc>
              <a:spcAft>
                <a:spcPts val="1425"/>
              </a:spcAft>
            </a:pPr>
            <a:r>
              <a:rPr lang="en-US" sz="3600" i="1" dirty="0">
                <a:solidFill>
                  <a:srgbClr val="FF0000"/>
                </a:solidFill>
                <a:latin typeface="Symbol" pitchFamily="18" charset="2"/>
              </a:rPr>
              <a:t>q</a:t>
            </a:r>
          </a:p>
        </p:txBody>
      </p:sp>
      <p:sp>
        <p:nvSpPr>
          <p:cNvPr id="63" name="Text Box 27"/>
          <p:cNvSpPr txBox="1">
            <a:spLocks noChangeArrowheads="1"/>
          </p:cNvSpPr>
          <p:nvPr/>
        </p:nvSpPr>
        <p:spPr bwMode="auto">
          <a:xfrm>
            <a:off x="1998861" y="3950221"/>
            <a:ext cx="4032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64" name="Text Box 28"/>
          <p:cNvSpPr txBox="1">
            <a:spLocks noChangeArrowheads="1"/>
          </p:cNvSpPr>
          <p:nvPr/>
        </p:nvSpPr>
        <p:spPr bwMode="auto">
          <a:xfrm>
            <a:off x="828874" y="5444058"/>
            <a:ext cx="4302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 dirty="0">
                <a:solidFill>
                  <a:srgbClr val="000000"/>
                </a:solidFill>
                <a:latin typeface="+mn-ea"/>
              </a:rPr>
              <a:t>O</a:t>
            </a:r>
          </a:p>
        </p:txBody>
      </p: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379611" y="5489154"/>
            <a:ext cx="719138" cy="592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66" name="Line 30"/>
          <p:cNvSpPr>
            <a:spLocks noChangeShapeType="1"/>
          </p:cNvSpPr>
          <p:nvPr/>
        </p:nvSpPr>
        <p:spPr bwMode="auto">
          <a:xfrm flipV="1">
            <a:off x="468511" y="3687341"/>
            <a:ext cx="1438275" cy="1892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67" name="Line 31"/>
          <p:cNvSpPr>
            <a:spLocks noChangeShapeType="1"/>
          </p:cNvSpPr>
          <p:nvPr/>
        </p:nvSpPr>
        <p:spPr bwMode="auto">
          <a:xfrm flipV="1">
            <a:off x="1098749" y="4190579"/>
            <a:ext cx="1438275" cy="1892300"/>
          </a:xfrm>
          <a:prstGeom prst="line">
            <a:avLst/>
          </a:prstGeom>
          <a:noFill/>
          <a:ln w="72000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68" name="Line 32"/>
          <p:cNvSpPr>
            <a:spLocks noChangeShapeType="1"/>
          </p:cNvSpPr>
          <p:nvPr/>
        </p:nvSpPr>
        <p:spPr bwMode="auto">
          <a:xfrm>
            <a:off x="1819474" y="3598441"/>
            <a:ext cx="719138" cy="592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69" name="Freeform 33"/>
          <p:cNvSpPr>
            <a:spLocks/>
          </p:cNvSpPr>
          <p:nvPr/>
        </p:nvSpPr>
        <p:spPr bwMode="auto">
          <a:xfrm>
            <a:off x="1854399" y="5147841"/>
            <a:ext cx="358775" cy="449263"/>
          </a:xfrm>
          <a:custGeom>
            <a:avLst/>
            <a:gdLst>
              <a:gd name="T0" fmla="*/ 0 w 1001"/>
              <a:gd name="T1" fmla="*/ 0 h 1251"/>
              <a:gd name="T2" fmla="*/ 1000 w 1001"/>
              <a:gd name="T3" fmla="*/ 1250 h 12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01" h="1251">
                <a:moveTo>
                  <a:pt x="0" y="0"/>
                </a:moveTo>
                <a:cubicBezTo>
                  <a:pt x="750" y="250"/>
                  <a:pt x="900" y="850"/>
                  <a:pt x="1000" y="1250"/>
                </a:cubicBezTo>
              </a:path>
            </a:pathLst>
          </a:custGeom>
          <a:noFill/>
          <a:ln w="36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70" name="Text Box 34"/>
          <p:cNvSpPr txBox="1">
            <a:spLocks noChangeArrowheads="1"/>
          </p:cNvSpPr>
          <p:nvPr/>
        </p:nvSpPr>
        <p:spPr bwMode="auto">
          <a:xfrm>
            <a:off x="252611" y="4120729"/>
            <a:ext cx="9699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268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3200" i="1" dirty="0">
                <a:latin typeface="+mn-ea"/>
                <a:ea typeface="+mn-ea"/>
                <a:cs typeface="Times New Roman" pitchFamily="16" charset="0"/>
              </a:rPr>
              <a:t> </a:t>
            </a:r>
            <a:r>
              <a:rPr lang="en-US" dirty="0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71" name="Text Box 35"/>
          <p:cNvSpPr txBox="1">
            <a:spLocks noChangeArrowheads="1"/>
          </p:cNvSpPr>
          <p:nvPr/>
        </p:nvSpPr>
        <p:spPr bwMode="auto">
          <a:xfrm>
            <a:off x="2827536" y="4119141"/>
            <a:ext cx="11684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268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3600" i="1">
                <a:latin typeface="+mn-ea"/>
                <a:ea typeface="+mn-ea"/>
                <a:cs typeface="Times New Roman" pitchFamily="16" charset="0"/>
              </a:rPr>
              <a:t>L</a:t>
            </a:r>
            <a:r>
              <a:rPr lang="en-US" sz="3200" i="1">
                <a:latin typeface="+mn-ea"/>
                <a:ea typeface="+mn-ea"/>
                <a:cs typeface="Times New Roman" pitchFamily="16" charset="0"/>
              </a:rPr>
              <a:t> </a:t>
            </a:r>
            <a:r>
              <a:rPr lang="en-US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72" name="Text Box 36"/>
          <p:cNvSpPr txBox="1">
            <a:spLocks noChangeArrowheads="1"/>
          </p:cNvSpPr>
          <p:nvPr/>
        </p:nvSpPr>
        <p:spPr bwMode="auto">
          <a:xfrm>
            <a:off x="2359224" y="4930354"/>
            <a:ext cx="8985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>
                <a:solidFill>
                  <a:srgbClr val="FF0000"/>
                </a:solidFill>
                <a:latin typeface="+mn-ea"/>
                <a:ea typeface="+mn-ea"/>
                <a:cs typeface="Times New Roman" pitchFamily="16" charset="0"/>
              </a:rPr>
              <a:t>[rad]</a:t>
            </a: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2935486" y="3033713"/>
            <a:ext cx="782638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 dirty="0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74" name="Text Box 38"/>
          <p:cNvSpPr txBox="1">
            <a:spLocks noChangeArrowheads="1"/>
          </p:cNvSpPr>
          <p:nvPr/>
        </p:nvSpPr>
        <p:spPr bwMode="auto">
          <a:xfrm>
            <a:off x="421756" y="3033713"/>
            <a:ext cx="100171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 dirty="0">
                <a:solidFill>
                  <a:srgbClr val="FF0000"/>
                </a:solidFill>
                <a:latin typeface="+mn-ea"/>
                <a:ea typeface="+mn-ea"/>
                <a:cs typeface="Times New Roman" pitchFamily="16" charset="0"/>
              </a:rPr>
              <a:t>[rad]</a:t>
            </a:r>
          </a:p>
        </p:txBody>
      </p:sp>
      <p:sp>
        <p:nvSpPr>
          <p:cNvPr id="75" name="Text Box 39"/>
          <p:cNvSpPr txBox="1">
            <a:spLocks noChangeArrowheads="1"/>
          </p:cNvSpPr>
          <p:nvPr/>
        </p:nvSpPr>
        <p:spPr bwMode="auto">
          <a:xfrm>
            <a:off x="1864967" y="3033713"/>
            <a:ext cx="782637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 dirty="0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76" name="Line 40"/>
          <p:cNvSpPr>
            <a:spLocks noChangeShapeType="1"/>
          </p:cNvSpPr>
          <p:nvPr/>
        </p:nvSpPr>
        <p:spPr bwMode="auto">
          <a:xfrm>
            <a:off x="4786634" y="5489154"/>
            <a:ext cx="720725" cy="630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77" name="Line 41"/>
          <p:cNvSpPr>
            <a:spLocks noChangeShapeType="1"/>
          </p:cNvSpPr>
          <p:nvPr/>
        </p:nvSpPr>
        <p:spPr bwMode="auto">
          <a:xfrm flipV="1">
            <a:off x="4877122" y="3687341"/>
            <a:ext cx="1476375" cy="1893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78" name="Line 42"/>
          <p:cNvSpPr>
            <a:spLocks noChangeShapeType="1"/>
          </p:cNvSpPr>
          <p:nvPr/>
        </p:nvSpPr>
        <p:spPr bwMode="auto">
          <a:xfrm>
            <a:off x="6226497" y="3598441"/>
            <a:ext cx="809625" cy="630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79" name="Text Box 43"/>
          <p:cNvSpPr txBox="1">
            <a:spLocks noChangeArrowheads="1"/>
          </p:cNvSpPr>
          <p:nvPr/>
        </p:nvSpPr>
        <p:spPr bwMode="auto">
          <a:xfrm>
            <a:off x="4661222" y="4120729"/>
            <a:ext cx="971550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2680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Aft>
                <a:spcPts val="1425"/>
              </a:spcAft>
            </a:pPr>
            <a:r>
              <a:rPr lang="en-US" sz="3600" i="1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3200" i="1" dirty="0">
                <a:latin typeface="+mn-ea"/>
                <a:ea typeface="+mn-ea"/>
                <a:cs typeface="Times New Roman" pitchFamily="16" charset="0"/>
              </a:rPr>
              <a:t> </a:t>
            </a:r>
            <a:r>
              <a:rPr lang="en-US" dirty="0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80" name="Text Box 44"/>
          <p:cNvSpPr txBox="1">
            <a:spLocks noChangeArrowheads="1"/>
          </p:cNvSpPr>
          <p:nvPr/>
        </p:nvSpPr>
        <p:spPr bwMode="auto">
          <a:xfrm>
            <a:off x="6839272" y="5273254"/>
            <a:ext cx="12604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>
                <a:solidFill>
                  <a:srgbClr val="FF0000"/>
                </a:solidFill>
                <a:latin typeface="+mn-ea"/>
                <a:ea typeface="+mn-ea"/>
                <a:cs typeface="Times New Roman" pitchFamily="16" charset="0"/>
              </a:rPr>
              <a:t>[rad/s]</a:t>
            </a:r>
          </a:p>
        </p:txBody>
      </p:sp>
      <p:sp>
        <p:nvSpPr>
          <p:cNvPr id="81" name="Text Box 45"/>
          <p:cNvSpPr txBox="1">
            <a:spLocks noChangeArrowheads="1"/>
          </p:cNvSpPr>
          <p:nvPr/>
        </p:nvSpPr>
        <p:spPr bwMode="auto">
          <a:xfrm>
            <a:off x="5092575" y="2386013"/>
            <a:ext cx="3295849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02000"/>
              </a:lnSpc>
            </a:pPr>
            <a:r>
              <a:rPr lang="en-US" sz="4000" i="1" dirty="0">
                <a:solidFill>
                  <a:srgbClr val="FF0000"/>
                </a:solidFill>
                <a:latin typeface="Symbol" pitchFamily="18" charset="2"/>
                <a:ea typeface="+mn-ea"/>
              </a:rPr>
              <a:t>w</a:t>
            </a:r>
            <a:r>
              <a:rPr lang="en-US" sz="4000" i="1" dirty="0">
                <a:latin typeface="+mn-ea"/>
                <a:ea typeface="+mn-ea"/>
              </a:rPr>
              <a:t>  </a:t>
            </a:r>
            <a:r>
              <a:rPr lang="en-US" sz="4000" dirty="0" smtClean="0">
                <a:latin typeface="+mn-ea"/>
                <a:ea typeface="+mn-ea"/>
              </a:rPr>
              <a:t>×</a:t>
            </a:r>
            <a:r>
              <a:rPr lang="en-US" sz="4000" i="1" dirty="0" smtClean="0">
                <a:latin typeface="+mn-ea"/>
                <a:ea typeface="+mn-ea"/>
              </a:rPr>
              <a:t>  </a:t>
            </a:r>
            <a:r>
              <a:rPr lang="en-US" sz="4000" i="1" dirty="0"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4000" i="1" dirty="0">
                <a:latin typeface="+mn-ea"/>
                <a:ea typeface="+mn-ea"/>
              </a:rPr>
              <a:t> </a:t>
            </a:r>
            <a:r>
              <a:rPr lang="en-US" sz="4000" i="1" dirty="0" smtClean="0">
                <a:latin typeface="+mn-ea"/>
                <a:ea typeface="+mn-ea"/>
              </a:rPr>
              <a:t> </a:t>
            </a:r>
            <a:r>
              <a:rPr lang="en-US" sz="4000" dirty="0">
                <a:latin typeface="+mn-ea"/>
                <a:ea typeface="+mn-ea"/>
              </a:rPr>
              <a:t>=</a:t>
            </a:r>
            <a:r>
              <a:rPr lang="en-US" sz="4000" i="1" dirty="0">
                <a:latin typeface="+mn-ea"/>
                <a:ea typeface="+mn-ea"/>
              </a:rPr>
              <a:t> </a:t>
            </a:r>
            <a:r>
              <a:rPr lang="en-US" sz="4000" i="1" dirty="0" smtClean="0">
                <a:latin typeface="+mn-ea"/>
                <a:ea typeface="+mn-ea"/>
              </a:rPr>
              <a:t> </a:t>
            </a:r>
            <a:r>
              <a:rPr lang="en-US" sz="4000" i="1" dirty="0"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</a:p>
        </p:txBody>
      </p:sp>
      <p:sp>
        <p:nvSpPr>
          <p:cNvPr id="82" name="Text Box 46"/>
          <p:cNvSpPr txBox="1">
            <a:spLocks noChangeArrowheads="1"/>
          </p:cNvSpPr>
          <p:nvPr/>
        </p:nvSpPr>
        <p:spPr bwMode="auto">
          <a:xfrm>
            <a:off x="7596336" y="2997200"/>
            <a:ext cx="98107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>
                <a:latin typeface="+mn-ea"/>
                <a:ea typeface="+mn-ea"/>
                <a:cs typeface="Times New Roman" pitchFamily="16" charset="0"/>
              </a:rPr>
              <a:t>[m/s]</a:t>
            </a:r>
          </a:p>
        </p:txBody>
      </p:sp>
      <p:sp>
        <p:nvSpPr>
          <p:cNvPr id="83" name="Text Box 47"/>
          <p:cNvSpPr txBox="1">
            <a:spLocks noChangeArrowheads="1"/>
          </p:cNvSpPr>
          <p:nvPr/>
        </p:nvSpPr>
        <p:spPr bwMode="auto">
          <a:xfrm>
            <a:off x="4751685" y="2997200"/>
            <a:ext cx="126047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>
                <a:solidFill>
                  <a:srgbClr val="FF0000"/>
                </a:solidFill>
                <a:latin typeface="+mn-ea"/>
                <a:ea typeface="+mn-ea"/>
                <a:cs typeface="Times New Roman" pitchFamily="16" charset="0"/>
              </a:rPr>
              <a:t>[rad/s]</a:t>
            </a:r>
          </a:p>
        </p:txBody>
      </p:sp>
      <p:sp>
        <p:nvSpPr>
          <p:cNvPr id="84" name="Text Box 48"/>
          <p:cNvSpPr txBox="1">
            <a:spLocks noChangeArrowheads="1"/>
          </p:cNvSpPr>
          <p:nvPr/>
        </p:nvSpPr>
        <p:spPr bwMode="auto">
          <a:xfrm>
            <a:off x="6317704" y="2997200"/>
            <a:ext cx="99060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56448" rIns="0" bIns="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4000"/>
              </a:lnSpc>
              <a:spcAft>
                <a:spcPts val="1425"/>
              </a:spcAft>
            </a:pPr>
            <a:r>
              <a:rPr lang="en-US">
                <a:latin typeface="+mn-ea"/>
                <a:ea typeface="+mn-ea"/>
                <a:cs typeface="Times New Roman" pitchFamily="16" charset="0"/>
              </a:rPr>
              <a:t>[m]</a:t>
            </a:r>
          </a:p>
        </p:txBody>
      </p:sp>
      <p:sp>
        <p:nvSpPr>
          <p:cNvPr id="85" name="AutoShape 49"/>
          <p:cNvSpPr>
            <a:spLocks noChangeArrowheads="1"/>
          </p:cNvSpPr>
          <p:nvPr/>
        </p:nvSpPr>
        <p:spPr bwMode="auto">
          <a:xfrm>
            <a:off x="235149" y="2050629"/>
            <a:ext cx="3671887" cy="45180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66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86" name="Text Box 50"/>
          <p:cNvSpPr txBox="1">
            <a:spLocks noChangeArrowheads="1"/>
          </p:cNvSpPr>
          <p:nvPr/>
        </p:nvSpPr>
        <p:spPr bwMode="auto">
          <a:xfrm>
            <a:off x="1183133" y="1772816"/>
            <a:ext cx="1552575" cy="5476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sz="3600">
                <a:solidFill>
                  <a:srgbClr val="FF6633"/>
                </a:solidFill>
                <a:latin typeface="+mn-ea"/>
                <a:ea typeface="+mn-ea"/>
              </a:rPr>
              <a:t>弧度法</a:t>
            </a:r>
          </a:p>
        </p:txBody>
      </p:sp>
      <p:sp>
        <p:nvSpPr>
          <p:cNvPr id="87" name="AutoShape 51"/>
          <p:cNvSpPr>
            <a:spLocks noChangeArrowheads="1"/>
          </p:cNvSpPr>
          <p:nvPr/>
        </p:nvSpPr>
        <p:spPr bwMode="auto">
          <a:xfrm>
            <a:off x="3995936" y="3527004"/>
            <a:ext cx="539750" cy="1709737"/>
          </a:xfrm>
          <a:prstGeom prst="rightArrow">
            <a:avLst>
              <a:gd name="adj1" fmla="val 45907"/>
              <a:gd name="adj2" fmla="val 47505"/>
            </a:avLst>
          </a:prstGeom>
          <a:noFill/>
          <a:ln w="9525">
            <a:solidFill>
              <a:srgbClr val="FF66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88" name="AutoShape 52"/>
          <p:cNvSpPr>
            <a:spLocks noChangeArrowheads="1"/>
          </p:cNvSpPr>
          <p:nvPr/>
        </p:nvSpPr>
        <p:spPr bwMode="auto">
          <a:xfrm>
            <a:off x="4607247" y="2050629"/>
            <a:ext cx="4213225" cy="45180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+mn-ea"/>
            </a:endParaRPr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5713685" y="1770013"/>
            <a:ext cx="2098675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sz="3600" dirty="0">
                <a:solidFill>
                  <a:srgbClr val="FF0000"/>
                </a:solidFill>
                <a:latin typeface="+mn-ea"/>
                <a:ea typeface="+mn-ea"/>
              </a:rPr>
              <a:t>角速度 </a:t>
            </a:r>
            <a:r>
              <a:rPr lang="en-US" sz="3600" i="1" dirty="0">
                <a:solidFill>
                  <a:srgbClr val="FF0000"/>
                </a:solidFill>
                <a:latin typeface="Symbol" pitchFamily="18" charset="2"/>
                <a:ea typeface="+mn-ea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1186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実習１： 瞬間中心による速度解析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93440"/>
          </a:xfrm>
        </p:spPr>
        <p:txBody>
          <a:bodyPr/>
          <a:lstStyle/>
          <a:p>
            <a:r>
              <a:rPr lang="ja-JP" altLang="en-US" dirty="0"/>
              <a:t>速度 </a:t>
            </a:r>
            <a:r>
              <a:rPr lang="en-US" altLang="ja-JP" i="1" dirty="0"/>
              <a:t>v</a:t>
            </a:r>
            <a:r>
              <a:rPr lang="en-US" altLang="ja-JP" dirty="0"/>
              <a:t> </a:t>
            </a:r>
            <a:r>
              <a:rPr lang="ja-JP" altLang="en-US" dirty="0"/>
              <a:t>を求めよ</a:t>
            </a:r>
            <a:r>
              <a:rPr lang="ja-JP" altLang="en-US" dirty="0" smtClean="0"/>
              <a:t>．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54</a:t>
            </a:fld>
            <a:endParaRPr kumimoji="1" lang="ja-JP" altLang="en-US" dirty="0"/>
          </a:p>
        </p:txBody>
      </p:sp>
      <p:sp>
        <p:nvSpPr>
          <p:cNvPr id="6" name="Text Box 43"/>
          <p:cNvSpPr txBox="1">
            <a:spLocks noChangeArrowheads="1"/>
          </p:cNvSpPr>
          <p:nvPr/>
        </p:nvSpPr>
        <p:spPr bwMode="auto">
          <a:xfrm>
            <a:off x="5580857" y="1471056"/>
            <a:ext cx="2519362" cy="758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lIns="0" tIns="56448" rIns="0" bIns="0"/>
          <a:lstStyle>
            <a:lvl1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  <a:spcAft>
                <a:spcPts val="1425"/>
              </a:spcAft>
            </a:pPr>
            <a:r>
              <a:rPr lang="en-US" dirty="0">
                <a:latin typeface="+mn-ea"/>
                <a:ea typeface="+mn-ea"/>
              </a:rPr>
              <a:t>※</a:t>
            </a:r>
            <a:r>
              <a:rPr lang="en-US" i="1" dirty="0">
                <a:latin typeface="+mn-ea"/>
                <a:ea typeface="+mn-ea"/>
              </a:rPr>
              <a:t>O</a:t>
            </a:r>
            <a:r>
              <a:rPr lang="en-US" sz="2000" i="1" baseline="-12000" dirty="0">
                <a:latin typeface="+mn-ea"/>
                <a:ea typeface="+mn-ea"/>
              </a:rPr>
              <a:t>AC </a:t>
            </a:r>
            <a:r>
              <a:rPr lang="ja-JP" dirty="0">
                <a:latin typeface="+mn-ea"/>
                <a:ea typeface="+mn-ea"/>
              </a:rPr>
              <a:t>まわりの角速度を考えよ</a:t>
            </a: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2047875" y="3886200"/>
            <a:ext cx="3598863" cy="2501900"/>
            <a:chOff x="1290" y="2448"/>
            <a:chExt cx="2267" cy="1576"/>
          </a:xfrm>
        </p:grpSpPr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2344" y="2597"/>
              <a:ext cx="702" cy="350"/>
            </a:xfrm>
            <a:prstGeom prst="line">
              <a:avLst/>
            </a:prstGeom>
            <a:noFill/>
            <a:ln w="72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grpSp>
          <p:nvGrpSpPr>
            <p:cNvPr id="9" name="Group 4"/>
            <p:cNvGrpSpPr>
              <a:grpSpLocks/>
            </p:cNvGrpSpPr>
            <p:nvPr/>
          </p:nvGrpSpPr>
          <p:grpSpPr bwMode="auto">
            <a:xfrm>
              <a:off x="1403" y="3742"/>
              <a:ext cx="2040" cy="0"/>
              <a:chOff x="1403" y="3742"/>
              <a:chExt cx="2040" cy="0"/>
            </a:xfrm>
          </p:grpSpPr>
          <p:sp>
            <p:nvSpPr>
              <p:cNvPr id="27" name="Line 5"/>
              <p:cNvSpPr>
                <a:spLocks noChangeShapeType="1"/>
              </p:cNvSpPr>
              <p:nvPr/>
            </p:nvSpPr>
            <p:spPr bwMode="auto">
              <a:xfrm>
                <a:off x="1403" y="3742"/>
                <a:ext cx="2040" cy="0"/>
              </a:xfrm>
              <a:prstGeom prst="line">
                <a:avLst/>
              </a:prstGeom>
              <a:noFill/>
              <a:ln w="72000">
                <a:solidFill>
                  <a:srgbClr val="6666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</p:grp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1290" y="2448"/>
              <a:ext cx="1110" cy="1393"/>
              <a:chOff x="1290" y="2448"/>
              <a:chExt cx="1110" cy="1393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V="1">
                <a:off x="1403" y="2595"/>
                <a:ext cx="883" cy="1147"/>
              </a:xfrm>
              <a:prstGeom prst="line">
                <a:avLst/>
              </a:prstGeom>
              <a:noFill/>
              <a:ln w="72000">
                <a:solidFill>
                  <a:srgbClr val="6666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  <p:grpSp>
            <p:nvGrpSpPr>
              <p:cNvPr id="21" name="Group 8"/>
              <p:cNvGrpSpPr>
                <a:grpSpLocks/>
              </p:cNvGrpSpPr>
              <p:nvPr/>
            </p:nvGrpSpPr>
            <p:grpSpPr bwMode="auto">
              <a:xfrm>
                <a:off x="1290" y="3616"/>
                <a:ext cx="226" cy="225"/>
                <a:chOff x="1290" y="3616"/>
                <a:chExt cx="226" cy="225"/>
              </a:xfrm>
            </p:grpSpPr>
            <p:sp>
              <p:nvSpPr>
                <p:cNvPr id="25" name="Oval 9"/>
                <p:cNvSpPr>
                  <a:spLocks noChangeArrowheads="1"/>
                </p:cNvSpPr>
                <p:nvPr/>
              </p:nvSpPr>
              <p:spPr bwMode="auto">
                <a:xfrm flipV="1">
                  <a:off x="1290" y="3616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26" name="Oval 10"/>
                <p:cNvSpPr>
                  <a:spLocks noChangeArrowheads="1"/>
                </p:cNvSpPr>
                <p:nvPr/>
              </p:nvSpPr>
              <p:spPr bwMode="auto">
                <a:xfrm flipV="1">
                  <a:off x="1358" y="3697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  <p:grpSp>
            <p:nvGrpSpPr>
              <p:cNvPr id="22" name="Group 11"/>
              <p:cNvGrpSpPr>
                <a:grpSpLocks/>
              </p:cNvGrpSpPr>
              <p:nvPr/>
            </p:nvGrpSpPr>
            <p:grpSpPr bwMode="auto">
              <a:xfrm>
                <a:off x="2174" y="2448"/>
                <a:ext cx="226" cy="225"/>
                <a:chOff x="2174" y="2448"/>
                <a:chExt cx="226" cy="225"/>
              </a:xfrm>
            </p:grpSpPr>
            <p:sp>
              <p:nvSpPr>
                <p:cNvPr id="23" name="Oval 12"/>
                <p:cNvSpPr>
                  <a:spLocks noChangeArrowheads="1"/>
                </p:cNvSpPr>
                <p:nvPr/>
              </p:nvSpPr>
              <p:spPr bwMode="auto">
                <a:xfrm flipV="1">
                  <a:off x="2174" y="2448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24" name="Oval 13"/>
                <p:cNvSpPr>
                  <a:spLocks noChangeArrowheads="1"/>
                </p:cNvSpPr>
                <p:nvPr/>
              </p:nvSpPr>
              <p:spPr bwMode="auto">
                <a:xfrm flipV="1">
                  <a:off x="2242" y="2529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</p:grp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2945" y="2845"/>
              <a:ext cx="611" cy="995"/>
              <a:chOff x="2945" y="2845"/>
              <a:chExt cx="611" cy="995"/>
            </a:xfrm>
          </p:grpSpPr>
          <p:sp>
            <p:nvSpPr>
              <p:cNvPr id="13" name="Line 15"/>
              <p:cNvSpPr>
                <a:spLocks noChangeShapeType="1"/>
              </p:cNvSpPr>
              <p:nvPr/>
            </p:nvSpPr>
            <p:spPr bwMode="auto">
              <a:xfrm flipH="1" flipV="1">
                <a:off x="3046" y="2947"/>
                <a:ext cx="398" cy="795"/>
              </a:xfrm>
              <a:prstGeom prst="line">
                <a:avLst/>
              </a:prstGeom>
              <a:noFill/>
              <a:ln w="72000">
                <a:solidFill>
                  <a:srgbClr val="6666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>
                  <a:latin typeface="+mn-ea"/>
                </a:endParaRPr>
              </a:p>
            </p:txBody>
          </p:sp>
          <p:grpSp>
            <p:nvGrpSpPr>
              <p:cNvPr id="14" name="Group 16"/>
              <p:cNvGrpSpPr>
                <a:grpSpLocks/>
              </p:cNvGrpSpPr>
              <p:nvPr/>
            </p:nvGrpSpPr>
            <p:grpSpPr bwMode="auto">
              <a:xfrm>
                <a:off x="3331" y="3616"/>
                <a:ext cx="226" cy="225"/>
                <a:chOff x="3331" y="3616"/>
                <a:chExt cx="226" cy="225"/>
              </a:xfrm>
            </p:grpSpPr>
            <p:sp>
              <p:nvSpPr>
                <p:cNvPr id="18" name="Oval 17"/>
                <p:cNvSpPr>
                  <a:spLocks noChangeArrowheads="1"/>
                </p:cNvSpPr>
                <p:nvPr/>
              </p:nvSpPr>
              <p:spPr bwMode="auto">
                <a:xfrm flipV="1">
                  <a:off x="3331" y="3616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19" name="Oval 18"/>
                <p:cNvSpPr>
                  <a:spLocks noChangeArrowheads="1"/>
                </p:cNvSpPr>
                <p:nvPr/>
              </p:nvSpPr>
              <p:spPr bwMode="auto">
                <a:xfrm flipV="1">
                  <a:off x="3399" y="3697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  <p:grpSp>
            <p:nvGrpSpPr>
              <p:cNvPr id="15" name="Group 19"/>
              <p:cNvGrpSpPr>
                <a:grpSpLocks/>
              </p:cNvGrpSpPr>
              <p:nvPr/>
            </p:nvGrpSpPr>
            <p:grpSpPr bwMode="auto">
              <a:xfrm>
                <a:off x="2945" y="2845"/>
                <a:ext cx="226" cy="225"/>
                <a:chOff x="2945" y="2845"/>
                <a:chExt cx="226" cy="225"/>
              </a:xfrm>
            </p:grpSpPr>
            <p:sp>
              <p:nvSpPr>
                <p:cNvPr id="16" name="Oval 20"/>
                <p:cNvSpPr>
                  <a:spLocks noChangeArrowheads="1"/>
                </p:cNvSpPr>
                <p:nvPr/>
              </p:nvSpPr>
              <p:spPr bwMode="auto">
                <a:xfrm flipV="1">
                  <a:off x="2945" y="2845"/>
                  <a:ext cx="226" cy="225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  <p:sp>
              <p:nvSpPr>
                <p:cNvPr id="17" name="Oval 21"/>
                <p:cNvSpPr>
                  <a:spLocks noChangeArrowheads="1"/>
                </p:cNvSpPr>
                <p:nvPr/>
              </p:nvSpPr>
              <p:spPr bwMode="auto">
                <a:xfrm flipV="1">
                  <a:off x="3013" y="2926"/>
                  <a:ext cx="90" cy="89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solidFill>
                    <a:srgbClr val="6666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+mn-ea"/>
                  </a:endParaRPr>
                </a:p>
              </p:txBody>
            </p:sp>
          </p:grpSp>
        </p:grpSp>
        <p:pic>
          <p:nvPicPr>
            <p:cNvPr id="12" name="Picture 2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" y="3742"/>
              <a:ext cx="1757" cy="28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8" name="Line 23"/>
          <p:cNvSpPr>
            <a:spLocks noChangeShapeType="1"/>
          </p:cNvSpPr>
          <p:nvPr/>
        </p:nvSpPr>
        <p:spPr bwMode="auto">
          <a:xfrm flipV="1">
            <a:off x="4891088" y="4244975"/>
            <a:ext cx="900112" cy="452438"/>
          </a:xfrm>
          <a:prstGeom prst="line">
            <a:avLst/>
          </a:prstGeom>
          <a:noFill/>
          <a:ln w="108000">
            <a:solidFill>
              <a:srgbClr val="33CC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2732088" y="3382963"/>
            <a:ext cx="882650" cy="684212"/>
          </a:xfrm>
          <a:prstGeom prst="line">
            <a:avLst/>
          </a:prstGeom>
          <a:noFill/>
          <a:ln w="108000">
            <a:solidFill>
              <a:srgbClr val="33CC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908175" y="3622675"/>
            <a:ext cx="106997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4000"/>
              </a:lnSpc>
            </a:pPr>
            <a:r>
              <a:rPr lang="en-US">
                <a:latin typeface="+mn-ea"/>
                <a:ea typeface="+mn-ea"/>
              </a:rPr>
              <a:t>1 m/s</a:t>
            </a:r>
          </a:p>
        </p:txBody>
      </p:sp>
      <p:grpSp>
        <p:nvGrpSpPr>
          <p:cNvPr id="31" name="Group 26"/>
          <p:cNvGrpSpPr>
            <a:grpSpLocks/>
          </p:cNvGrpSpPr>
          <p:nvPr/>
        </p:nvGrpSpPr>
        <p:grpSpPr bwMode="auto">
          <a:xfrm>
            <a:off x="1992313" y="3108325"/>
            <a:ext cx="1638300" cy="1905000"/>
            <a:chOff x="1255" y="1958"/>
            <a:chExt cx="1032" cy="1200"/>
          </a:xfrm>
        </p:grpSpPr>
        <p:sp>
          <p:nvSpPr>
            <p:cNvPr id="32" name="Freeform 27"/>
            <p:cNvSpPr>
              <a:spLocks noChangeArrowheads="1"/>
            </p:cNvSpPr>
            <p:nvPr/>
          </p:nvSpPr>
          <p:spPr bwMode="auto">
            <a:xfrm>
              <a:off x="1970" y="2435"/>
              <a:ext cx="180" cy="317"/>
            </a:xfrm>
            <a:custGeom>
              <a:avLst/>
              <a:gdLst>
                <a:gd name="T0" fmla="*/ 605 w 796"/>
                <a:gd name="T1" fmla="*/ 0 h 1403"/>
                <a:gd name="T2" fmla="*/ 0 w 796"/>
                <a:gd name="T3" fmla="*/ 796 h 1403"/>
                <a:gd name="T4" fmla="*/ 795 w 796"/>
                <a:gd name="T5" fmla="*/ 1402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6" h="1403">
                  <a:moveTo>
                    <a:pt x="605" y="0"/>
                  </a:moveTo>
                  <a:lnTo>
                    <a:pt x="0" y="796"/>
                  </a:lnTo>
                  <a:lnTo>
                    <a:pt x="795" y="1402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3" name="AutoShape 28"/>
            <p:cNvSpPr>
              <a:spLocks noChangeArrowheads="1"/>
            </p:cNvSpPr>
            <p:nvPr/>
          </p:nvSpPr>
          <p:spPr bwMode="auto">
            <a:xfrm rot="18420000">
              <a:off x="1402" y="2275"/>
              <a:ext cx="736" cy="736"/>
            </a:xfrm>
            <a:prstGeom prst="roundRect">
              <a:avLst>
                <a:gd name="adj" fmla="val 134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4" name="Line 29"/>
            <p:cNvSpPr>
              <a:spLocks noChangeShapeType="1"/>
            </p:cNvSpPr>
            <p:nvPr/>
          </p:nvSpPr>
          <p:spPr bwMode="auto">
            <a:xfrm flipH="1" flipV="1">
              <a:off x="1477" y="1957"/>
              <a:ext cx="811" cy="6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 flipV="1">
              <a:off x="2082" y="2571"/>
              <a:ext cx="205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grpSp>
        <p:nvGrpSpPr>
          <p:cNvPr id="36" name="Group 31"/>
          <p:cNvGrpSpPr>
            <a:grpSpLocks/>
          </p:cNvGrpSpPr>
          <p:nvPr/>
        </p:nvGrpSpPr>
        <p:grpSpPr bwMode="auto">
          <a:xfrm>
            <a:off x="4856163" y="3986213"/>
            <a:ext cx="1568450" cy="1771650"/>
            <a:chOff x="3059" y="2511"/>
            <a:chExt cx="988" cy="1116"/>
          </a:xfrm>
        </p:grpSpPr>
        <p:sp>
          <p:nvSpPr>
            <p:cNvPr id="37" name="Freeform 32"/>
            <p:cNvSpPr>
              <a:spLocks noChangeArrowheads="1"/>
            </p:cNvSpPr>
            <p:nvPr/>
          </p:nvSpPr>
          <p:spPr bwMode="auto">
            <a:xfrm>
              <a:off x="3160" y="2868"/>
              <a:ext cx="202" cy="304"/>
            </a:xfrm>
            <a:custGeom>
              <a:avLst/>
              <a:gdLst>
                <a:gd name="T0" fmla="*/ 0 w 895"/>
                <a:gd name="T1" fmla="*/ 1342 h 1343"/>
                <a:gd name="T2" fmla="*/ 894 w 895"/>
                <a:gd name="T3" fmla="*/ 893 h 1343"/>
                <a:gd name="T4" fmla="*/ 446 w 895"/>
                <a:gd name="T5" fmla="*/ 0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5" h="1343">
                  <a:moveTo>
                    <a:pt x="0" y="1342"/>
                  </a:moveTo>
                  <a:lnTo>
                    <a:pt x="894" y="893"/>
                  </a:lnTo>
                  <a:lnTo>
                    <a:pt x="446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8" name="AutoShape 33"/>
            <p:cNvSpPr>
              <a:spLocks noChangeArrowheads="1"/>
            </p:cNvSpPr>
            <p:nvPr/>
          </p:nvSpPr>
          <p:spPr bwMode="auto">
            <a:xfrm rot="9180000">
              <a:off x="3187" y="2767"/>
              <a:ext cx="736" cy="736"/>
            </a:xfrm>
            <a:prstGeom prst="roundRect">
              <a:avLst>
                <a:gd name="adj" fmla="val 134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>
              <a:off x="3059" y="2970"/>
              <a:ext cx="152" cy="3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 flipH="1">
              <a:off x="3057" y="2511"/>
              <a:ext cx="913" cy="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>
                <a:latin typeface="+mn-ea"/>
              </a:endParaRPr>
            </a:p>
          </p:txBody>
        </p:sp>
      </p:grp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5778500" y="4381500"/>
            <a:ext cx="107315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516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3200" i="1">
                <a:latin typeface="+mn-ea"/>
                <a:ea typeface="+mn-ea"/>
              </a:rPr>
              <a:t>v</a:t>
            </a:r>
            <a:r>
              <a:rPr lang="en-US">
                <a:latin typeface="+mn-ea"/>
                <a:ea typeface="+mn-ea"/>
              </a:rPr>
              <a:t> m/s</a:t>
            </a:r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 flipV="1">
            <a:off x="2232025" y="2698750"/>
            <a:ext cx="2519363" cy="3243263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43" name="Line 38"/>
          <p:cNvSpPr>
            <a:spLocks noChangeShapeType="1"/>
          </p:cNvSpPr>
          <p:nvPr/>
        </p:nvSpPr>
        <p:spPr bwMode="auto">
          <a:xfrm flipH="1" flipV="1">
            <a:off x="3851275" y="2608263"/>
            <a:ext cx="1622425" cy="3333750"/>
          </a:xfrm>
          <a:prstGeom prst="line">
            <a:avLst/>
          </a:prstGeom>
          <a:noFill/>
          <a:ln w="36000">
            <a:solidFill>
              <a:srgbClr val="33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3611438" y="5318621"/>
            <a:ext cx="4048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3938463" y="4293096"/>
            <a:ext cx="417513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1448" rIns="90000" bIns="45000"/>
          <a:lstStyle/>
          <a:p>
            <a:pPr>
              <a:lnSpc>
                <a:spcPct val="84000"/>
              </a:lnSpc>
            </a:pPr>
            <a:r>
              <a:rPr lang="en-US" sz="3200" dirty="0">
                <a:solidFill>
                  <a:srgbClr val="0000FF"/>
                </a:solidFill>
                <a:latin typeface="+mn-ea"/>
              </a:rPr>
              <a:t>C</a:t>
            </a:r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3816350" y="2378075"/>
            <a:ext cx="1116013" cy="663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670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>
                <a:latin typeface="+mn-ea"/>
                <a:ea typeface="+mn-ea"/>
              </a:rPr>
              <a:t> </a:t>
            </a:r>
            <a:r>
              <a:rPr lang="en-US" sz="4000" i="1">
                <a:latin typeface="+mn-ea"/>
                <a:ea typeface="+mn-ea"/>
              </a:rPr>
              <a:t>O</a:t>
            </a:r>
            <a:r>
              <a:rPr lang="en-US" i="1" baseline="-1200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i="1" baseline="-12000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>
                <a:latin typeface="+mn-ea"/>
                <a:ea typeface="+mn-ea"/>
              </a:rPr>
              <a:t> </a:t>
            </a:r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flipH="1" flipV="1">
            <a:off x="2921000" y="2386013"/>
            <a:ext cx="1289050" cy="979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>
            <a:off x="4246563" y="2657475"/>
            <a:ext cx="1450975" cy="727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H="1">
            <a:off x="2446338" y="2447925"/>
            <a:ext cx="542925" cy="720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>
            <a:off x="1728788" y="2447925"/>
            <a:ext cx="11684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695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>
                <a:latin typeface="+mn-ea"/>
                <a:ea typeface="+mn-ea"/>
              </a:rPr>
              <a:t>25mm</a:t>
            </a:r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5580063" y="2717800"/>
            <a:ext cx="647700" cy="1314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5889625" y="2987675"/>
            <a:ext cx="11684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695" rIns="90000" bIns="45000"/>
          <a:lstStyle>
            <a:lvl1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>
                <a:latin typeface="+mn-ea"/>
                <a:ea typeface="+mn-ea"/>
              </a:rPr>
              <a:t>40mm</a:t>
            </a:r>
          </a:p>
        </p:txBody>
      </p:sp>
    </p:spTree>
    <p:extLst>
      <p:ext uri="{BB962C8B-B14F-4D97-AF65-F5344CB8AC3E}">
        <p14:creationId xmlns:p14="http://schemas.microsoft.com/office/powerpoint/2010/main" val="33593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例題の解法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376046"/>
          </a:xfrm>
        </p:spPr>
        <p:txBody>
          <a:bodyPr/>
          <a:lstStyle/>
          <a:p>
            <a:r>
              <a:rPr lang="en-US" altLang="ja-JP" i="1" dirty="0">
                <a:latin typeface="+mn-ea"/>
              </a:rPr>
              <a:t>O</a:t>
            </a:r>
            <a:r>
              <a:rPr lang="en-US" altLang="ja-JP" i="1" baseline="-15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5000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 err="1">
                <a:latin typeface="+mn-ea"/>
              </a:rPr>
              <a:t>は，リンク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>
                <a:latin typeface="+mn-ea"/>
              </a:rPr>
              <a:t> </a:t>
            </a:r>
            <a:r>
              <a:rPr lang="en-US" altLang="ja-JP" dirty="0" err="1" smtClean="0">
                <a:latin typeface="+mn-ea"/>
              </a:rPr>
              <a:t>の瞬間中心</a:t>
            </a:r>
            <a:endParaRPr lang="en-US" altLang="ja-JP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dirty="0" smtClean="0">
                <a:latin typeface="+mn-ea"/>
                <a:sym typeface="Wingdings" pitchFamily="2" charset="2"/>
              </a:rPr>
              <a:t></a:t>
            </a:r>
            <a:r>
              <a:rPr lang="en-US" altLang="ja-JP" dirty="0" smtClean="0"/>
              <a:t> </a:t>
            </a:r>
            <a:r>
              <a:rPr lang="en-US" altLang="ja-JP" dirty="0" err="1" smtClean="0">
                <a:latin typeface="+mn-ea"/>
              </a:rPr>
              <a:t>この瞬間，リンク</a:t>
            </a:r>
            <a:r>
              <a:rPr lang="en-US" altLang="ja-JP" dirty="0" smtClean="0">
                <a:latin typeface="+mn-ea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 smtClean="0">
                <a:latin typeface="+mn-ea"/>
              </a:rPr>
              <a:t> は </a:t>
            </a:r>
            <a:r>
              <a:rPr lang="en-US" altLang="ja-JP" i="1" dirty="0" smtClean="0">
                <a:latin typeface="+mn-ea"/>
              </a:rPr>
              <a:t>O</a:t>
            </a:r>
            <a:r>
              <a:rPr lang="en-US" altLang="ja-JP" i="1" baseline="-15000" dirty="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ja-JP" i="1" baseline="-15000" dirty="0" smtClean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ja-JP" dirty="0" smtClean="0">
                <a:latin typeface="+mn-ea"/>
              </a:rPr>
              <a:t> </a:t>
            </a:r>
            <a:r>
              <a:rPr lang="en-US" altLang="ja-JP" dirty="0" err="1" smtClean="0">
                <a:latin typeface="+mn-ea"/>
              </a:rPr>
              <a:t>まわりに回転</a:t>
            </a:r>
            <a:endParaRPr lang="en-US" altLang="ja-JP" dirty="0" smtClean="0">
              <a:latin typeface="+mn-ea"/>
            </a:endParaRPr>
          </a:p>
          <a:p>
            <a:r>
              <a:rPr lang="ja-JP" altLang="ja-JP" dirty="0"/>
              <a:t>リンク </a:t>
            </a:r>
            <a:r>
              <a:rPr lang="en-US" altLang="ja-JP" dirty="0">
                <a:solidFill>
                  <a:srgbClr val="0000FF"/>
                </a:solidFill>
              </a:rPr>
              <a:t>C </a:t>
            </a:r>
            <a:r>
              <a:rPr lang="ja-JP" altLang="ja-JP" dirty="0"/>
              <a:t>は</a:t>
            </a:r>
            <a:r>
              <a:rPr lang="ja-JP" altLang="ja-JP" dirty="0" smtClean="0"/>
              <a:t>剛体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>
                <a:sym typeface="Wingdings" pitchFamily="2" charset="2"/>
              </a:rPr>
              <a:t> </a:t>
            </a:r>
            <a:r>
              <a:rPr lang="en-US" altLang="ja-JP" dirty="0" smtClean="0">
                <a:solidFill>
                  <a:srgbClr val="0000FF"/>
                </a:solidFill>
              </a:rPr>
              <a:t>C </a:t>
            </a:r>
            <a:r>
              <a:rPr lang="ja-JP" altLang="ja-JP" dirty="0"/>
              <a:t>上の点は角速度 </a:t>
            </a:r>
            <a:r>
              <a:rPr lang="en-US" altLang="ja-JP" i="1" dirty="0">
                <a:solidFill>
                  <a:srgbClr val="FF00FF"/>
                </a:solidFill>
                <a:latin typeface="Symbol" pitchFamily="18" charset="2"/>
              </a:rPr>
              <a:t>w</a:t>
            </a:r>
            <a:r>
              <a:rPr lang="en-US" altLang="ja-JP" dirty="0"/>
              <a:t> </a:t>
            </a:r>
            <a:r>
              <a:rPr lang="ja-JP" altLang="ja-JP" dirty="0"/>
              <a:t>が</a:t>
            </a:r>
            <a:r>
              <a:rPr lang="ja-JP" altLang="ja-JP" dirty="0" smtClean="0"/>
              <a:t>共通</a:t>
            </a:r>
            <a:endParaRPr lang="ja-JP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3717032"/>
            <a:ext cx="4519613" cy="263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テキスト ボックス 58"/>
          <p:cNvSpPr txBox="1"/>
          <p:nvPr/>
        </p:nvSpPr>
        <p:spPr>
          <a:xfrm>
            <a:off x="5004048" y="3717032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すなわち</a:t>
            </a:r>
            <a:endParaRPr kumimoji="1" lang="ja-JP" altLang="en-US" sz="2800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148064" y="4254768"/>
            <a:ext cx="2775119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Times New Roman" pitchFamily="18" charset="0"/>
                <a:cs typeface="Times New Roman" pitchFamily="18" charset="0"/>
              </a:rPr>
              <a:t>1/25 = </a:t>
            </a:r>
            <a:r>
              <a:rPr lang="en-US" altLang="ja-JP" sz="3200" i="1" dirty="0" smtClean="0">
                <a:solidFill>
                  <a:srgbClr val="FF0066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altLang="ja-JP" sz="3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ja-JP" sz="3200" dirty="0" smtClean="0">
                <a:latin typeface="Times New Roman" pitchFamily="18" charset="0"/>
                <a:cs typeface="Times New Roman" pitchFamily="18" charset="0"/>
              </a:rPr>
              <a:t>/40</a:t>
            </a:r>
            <a:endParaRPr kumimoji="1" lang="ja-JP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5004048" y="4893874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が成立し</a:t>
            </a:r>
            <a:endParaRPr kumimoji="1" lang="ja-JP" altLang="en-US" sz="2800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148064" y="5436513"/>
            <a:ext cx="3690434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3200" dirty="0" smtClean="0">
                <a:latin typeface="Times New Roman" pitchFamily="18" charset="0"/>
                <a:cs typeface="Times New Roman" pitchFamily="18" charset="0"/>
              </a:rPr>
              <a:t>∴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ja-JP" sz="3200" dirty="0" smtClean="0">
                <a:latin typeface="Times New Roman" pitchFamily="18" charset="0"/>
                <a:cs typeface="Times New Roman" pitchFamily="18" charset="0"/>
              </a:rPr>
              <a:t> = 40/25 = 1.6m/s</a:t>
            </a:r>
            <a:endParaRPr kumimoji="1" lang="ja-JP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800" dirty="0" smtClean="0">
                <a:solidFill>
                  <a:srgbClr val="FF0066"/>
                </a:solidFill>
              </a:rPr>
              <a:t>ロボット力学 第１回</a:t>
            </a:r>
            <a:r>
              <a:rPr lang="ja-JP" altLang="en-US" sz="3800" dirty="0" smtClean="0">
                <a:solidFill>
                  <a:srgbClr val="FF0066"/>
                </a:solidFill>
              </a:rPr>
              <a:t>レポート</a:t>
            </a:r>
            <a:r>
              <a:rPr lang="ja-JP" altLang="en-US" sz="3800" dirty="0" smtClean="0">
                <a:solidFill>
                  <a:srgbClr val="FF0066"/>
                </a:solidFill>
              </a:rPr>
              <a:t>課題 </a:t>
            </a:r>
            <a:r>
              <a:rPr lang="ja-JP" altLang="en-US" sz="2700" dirty="0" smtClean="0">
                <a:solidFill>
                  <a:srgbClr val="FF0066"/>
                </a:solidFill>
              </a:rPr>
              <a:t>（</a:t>
            </a:r>
            <a:r>
              <a:rPr lang="ja-JP" altLang="en-US" sz="2700" dirty="0" smtClean="0">
                <a:solidFill>
                  <a:srgbClr val="FF0066"/>
                </a:solidFill>
              </a:rPr>
              <a:t>第４回で出題</a:t>
            </a:r>
            <a:r>
              <a:rPr lang="ja-JP" altLang="en-US" sz="2700" dirty="0" smtClean="0">
                <a:solidFill>
                  <a:srgbClr val="FF0066"/>
                </a:solidFill>
              </a:rPr>
              <a:t>）</a:t>
            </a:r>
            <a:endParaRPr kumimoji="1" lang="ja-JP" altLang="en-US" sz="38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58454"/>
                <a:ext cx="8579296" cy="1746810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lang="ja-JP" altLang="ja-JP" dirty="0" smtClean="0"/>
                  <a:t>図式解法による速度解析の手順を解説せよ．</a:t>
                </a: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ja-JP" dirty="0" smtClean="0">
                    <a:solidFill>
                      <a:srgbClr val="FF0000"/>
                    </a:solidFill>
                  </a:rPr>
                  <a:t>P</a:t>
                </a:r>
                <a:r>
                  <a:rPr lang="ja-JP" altLang="en-US" dirty="0" smtClean="0"/>
                  <a:t>と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Q</a:t>
                </a:r>
                <a:r>
                  <a:rPr lang="ja-JP" altLang="ja-JP" dirty="0" smtClean="0"/>
                  <a:t>の</a:t>
                </a:r>
                <a:r>
                  <a:rPr lang="ja-JP" altLang="en-US" dirty="0"/>
                  <a:t>速度</a:t>
                </a:r>
                <a:r>
                  <a:rPr lang="ja-JP" altLang="ja-JP" dirty="0" smtClean="0"/>
                  <a:t>比</a:t>
                </a:r>
                <a:r>
                  <a:rPr lang="en-US" altLang="ja-JP" dirty="0" smtClean="0"/>
                  <a:t>  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R = |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/ </a:t>
                </a:r>
                <a:r>
                  <a:rPr lang="en-US" altLang="ja-JP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|</a:t>
                </a:r>
                <a:r>
                  <a:rPr lang="ja-JP" altLang="en-US" dirty="0" smtClean="0">
                    <a:latin typeface="Times New Roman" pitchFamily="18" charset="0"/>
                    <a:cs typeface="Times New Roman" pitchFamily="18" charset="0"/>
                  </a:rPr>
                  <a:t>　を求めよ．</a:t>
                </a:r>
                <a:endParaRPr lang="en-US" altLang="ja-JP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ja-JP" dirty="0" smtClean="0">
                    <a:latin typeface="Symbol" pitchFamily="18" charset="2"/>
                    <a:cs typeface="Times New Roman" pitchFamily="18" charset="0"/>
                  </a:rPr>
                  <a:t>q</a:t>
                </a:r>
                <a:r>
                  <a:rPr lang="ja-JP" altLang="en-US" dirty="0" smtClean="0"/>
                  <a:t> と 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ja-JP" altLang="en-US" dirty="0" smtClean="0"/>
                  <a:t> のグラフを描き「早戻り」の理由を考察せよ．</a:t>
                </a:r>
                <a:r>
                  <a:rPr lang="ja-JP" altLang="en-US" dirty="0" smtClean="0">
                    <a:latin typeface="Times New Roman" pitchFamily="18" charset="0"/>
                    <a:cs typeface="Times New Roman" pitchFamily="18" charset="0"/>
                  </a:rPr>
                  <a:t>　</a:t>
                </a:r>
                <a:endParaRPr lang="ja-JP" altLang="ja-JP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58454"/>
                <a:ext cx="8579296" cy="1746810"/>
              </a:xfrm>
              <a:blipFill rotWithShape="1">
                <a:blip r:embed="rId2"/>
                <a:stretch>
                  <a:fillRect l="-569" t="-5594" r="-3625" b="-5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989" y="1916832"/>
            <a:ext cx="7091363" cy="214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67544" y="1393612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早戻り型クランクスライダ機構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868144" y="1367334"/>
            <a:ext cx="2808312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ja-JP" altLang="ja-JP" sz="2400" dirty="0">
                <a:latin typeface="+mn-ea"/>
              </a:rPr>
              <a:t>クランク半径 </a:t>
            </a:r>
            <a:r>
              <a:rPr lang="en-US" altLang="ja-JP" sz="2400" dirty="0">
                <a:latin typeface="+mn-ea"/>
              </a:rPr>
              <a:t>r = 20</a:t>
            </a:r>
            <a:r>
              <a:rPr lang="ja-JP" altLang="ja-JP" sz="2400" dirty="0">
                <a:latin typeface="+mn-ea"/>
              </a:rPr>
              <a:t>；</a:t>
            </a:r>
          </a:p>
          <a:p>
            <a:r>
              <a:rPr lang="ja-JP" altLang="ja-JP" sz="2400" dirty="0">
                <a:latin typeface="+mn-ea"/>
              </a:rPr>
              <a:t>リンク長 </a:t>
            </a:r>
            <a:r>
              <a:rPr lang="en-US" altLang="ja-JP" sz="2400" dirty="0">
                <a:latin typeface="+mn-ea"/>
              </a:rPr>
              <a:t>l = 50</a:t>
            </a:r>
            <a:r>
              <a:rPr lang="ja-JP" altLang="ja-JP" sz="2400" dirty="0">
                <a:latin typeface="+mn-ea"/>
              </a:rPr>
              <a:t>；</a:t>
            </a:r>
          </a:p>
          <a:p>
            <a:r>
              <a:rPr lang="ja-JP" altLang="ja-JP" sz="2400" dirty="0">
                <a:latin typeface="+mn-ea"/>
              </a:rPr>
              <a:t>偏心 </a:t>
            </a:r>
            <a:r>
              <a:rPr lang="en-US" altLang="ja-JP" sz="2400" dirty="0">
                <a:latin typeface="+mn-ea"/>
              </a:rPr>
              <a:t>h = 10</a:t>
            </a:r>
            <a:r>
              <a:rPr lang="ja-JP" altLang="ja-JP" sz="2400" dirty="0">
                <a:latin typeface="+mn-ea"/>
              </a:rPr>
              <a:t>； 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48989" y="5877272"/>
            <a:ext cx="452559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サポートサイト</a:t>
            </a:r>
            <a:r>
              <a:rPr kumimoji="1" lang="en-US" altLang="ja-JP" dirty="0" smtClean="0"/>
              <a:t>http://edu.katzlab.jp/lec/robo/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03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レポート提出方法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専用レポート用紙１枚</a:t>
            </a:r>
            <a:r>
              <a:rPr lang="ja-JP" altLang="en-US" dirty="0"/>
              <a:t>以内 </a:t>
            </a:r>
            <a:r>
              <a:rPr lang="en-US" altLang="ja-JP" dirty="0"/>
              <a:t>(</a:t>
            </a:r>
            <a:r>
              <a:rPr lang="ja-JP" altLang="en-US" dirty="0"/>
              <a:t>裏面も使用せよ</a:t>
            </a:r>
            <a:r>
              <a:rPr lang="en-US" altLang="ja-JP" dirty="0"/>
              <a:t>)</a:t>
            </a:r>
            <a:r>
              <a:rPr lang="ja-JP" altLang="en-US" dirty="0" err="1"/>
              <a:t>．</a:t>
            </a:r>
            <a:endParaRPr lang="ja-JP" altLang="en-US" dirty="0"/>
          </a:p>
          <a:p>
            <a:pPr lvl="1"/>
            <a:r>
              <a:rPr lang="ja-JP" altLang="en-US" dirty="0" smtClean="0"/>
              <a:t>レポート用紙 </a:t>
            </a:r>
            <a:r>
              <a:rPr lang="en-US" altLang="ja-JP" dirty="0" smtClean="0">
                <a:sym typeface="Wingdings" pitchFamily="2" charset="2"/>
              </a:rPr>
              <a:t> </a:t>
            </a:r>
            <a:r>
              <a:rPr lang="en-US" altLang="ja-JP" dirty="0" smtClean="0">
                <a:solidFill>
                  <a:srgbClr val="FF0066"/>
                </a:solidFill>
              </a:rPr>
              <a:t>http</a:t>
            </a:r>
            <a:r>
              <a:rPr lang="en-US" altLang="ja-JP" dirty="0">
                <a:solidFill>
                  <a:srgbClr val="FF0066"/>
                </a:solidFill>
              </a:rPr>
              <a:t>://</a:t>
            </a:r>
            <a:r>
              <a:rPr lang="en-US" altLang="ja-JP" dirty="0" smtClean="0">
                <a:solidFill>
                  <a:srgbClr val="FF0066"/>
                </a:solidFill>
              </a:rPr>
              <a:t>edu.katzlab.jp/lec/robo</a:t>
            </a:r>
            <a:endParaRPr lang="ja-JP" altLang="en-US" dirty="0">
              <a:solidFill>
                <a:srgbClr val="FF0066"/>
              </a:solidFill>
            </a:endParaRPr>
          </a:p>
          <a:p>
            <a:pPr lvl="1"/>
            <a:r>
              <a:rPr lang="ja-JP" altLang="en-US" dirty="0"/>
              <a:t>学籍番号と氏名を忘れぬこと．</a:t>
            </a:r>
          </a:p>
          <a:p>
            <a:r>
              <a:rPr lang="ja-JP" altLang="en-US" dirty="0"/>
              <a:t>〆切：次回授業日の</a:t>
            </a:r>
            <a:r>
              <a:rPr lang="ja-JP" altLang="en-US" dirty="0" smtClean="0"/>
              <a:t>前日．吉田教授室</a:t>
            </a:r>
            <a:r>
              <a:rPr lang="en-US" altLang="ja-JP" dirty="0"/>
              <a:t>Box</a:t>
            </a:r>
            <a:r>
              <a:rPr lang="ja-JP" altLang="en-US" dirty="0" err="1"/>
              <a:t>．</a:t>
            </a:r>
            <a:endParaRPr lang="ja-JP" altLang="en-US" dirty="0"/>
          </a:p>
          <a:p>
            <a:pPr lvl="1"/>
            <a:r>
              <a:rPr lang="ja-JP" altLang="en-US" dirty="0"/>
              <a:t>次々回の授業日からは受けとらない．</a:t>
            </a:r>
          </a:p>
          <a:p>
            <a:r>
              <a:rPr lang="ja-JP" altLang="en-US" dirty="0"/>
              <a:t>採点基準：　</a:t>
            </a:r>
            <a:r>
              <a:rPr lang="en-US" altLang="ja-JP" dirty="0"/>
              <a:t>※</a:t>
            </a:r>
            <a:r>
              <a:rPr lang="ja-JP" altLang="en-US" dirty="0"/>
              <a:t>不親切な書き方は不可！</a:t>
            </a:r>
          </a:p>
          <a:p>
            <a:pPr lvl="1"/>
            <a:r>
              <a:rPr lang="ja-JP" altLang="en-US" dirty="0"/>
              <a:t>解法は正しいか．</a:t>
            </a:r>
          </a:p>
          <a:p>
            <a:pPr lvl="1"/>
            <a:r>
              <a:rPr lang="ja-JP" altLang="en-US" dirty="0"/>
              <a:t>高校生が読んで分かる内容か．</a:t>
            </a:r>
          </a:p>
          <a:p>
            <a:pPr lvl="1"/>
            <a:r>
              <a:rPr lang="ja-JP" altLang="en-US" dirty="0"/>
              <a:t>分かりやすさの工夫や，興味を引く工夫はあるか</a:t>
            </a:r>
            <a:r>
              <a:rPr lang="ja-JP" altLang="en-US" dirty="0" smtClean="0"/>
              <a:t>．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2804" y="1184077"/>
            <a:ext cx="7929636" cy="44472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9695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sz="2400" dirty="0">
                <a:solidFill>
                  <a:srgbClr val="000000"/>
                </a:solidFill>
              </a:rPr>
              <a:t>複製が疑われるレポートは不正行為（カンニング）と</a:t>
            </a:r>
            <a:r>
              <a:rPr lang="ja-JP" sz="2400" dirty="0" smtClean="0">
                <a:solidFill>
                  <a:srgbClr val="000000"/>
                </a:solidFill>
              </a:rPr>
              <a:t>みなす</a:t>
            </a:r>
            <a:r>
              <a:rPr lang="ja-JP" altLang="en-US" sz="2400" dirty="0" smtClean="0">
                <a:solidFill>
                  <a:srgbClr val="000000"/>
                </a:solidFill>
              </a:rPr>
              <a:t>！</a:t>
            </a:r>
            <a:endParaRPr lang="ja-JP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08" y="1844824"/>
            <a:ext cx="646176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ja-JP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435280" cy="593725"/>
          </a:xfrm>
        </p:spPr>
        <p:txBody>
          <a:bodyPr>
            <a:normAutofit fontScale="92500"/>
          </a:bodyPr>
          <a:lstStyle/>
          <a:p>
            <a:r>
              <a:rPr lang="ja-JP" altLang="ja-JP" dirty="0" smtClean="0">
                <a:latin typeface="Standard Symbols L" charset="2"/>
              </a:rPr>
              <a:t>（例えば）</a:t>
            </a:r>
            <a:r>
              <a:rPr lang="en-US" altLang="ja-JP" i="1" dirty="0" smtClean="0">
                <a:latin typeface="Symbol" pitchFamily="18" charset="2"/>
              </a:rPr>
              <a:t>q</a:t>
            </a:r>
            <a:r>
              <a:rPr lang="en-US" altLang="ja-JP" i="1" dirty="0" smtClean="0">
                <a:latin typeface="FreeSerif" pitchFamily="16" charset="0"/>
              </a:rPr>
              <a:t> </a:t>
            </a:r>
            <a:r>
              <a:rPr lang="en-US" altLang="ja-JP" dirty="0" smtClean="0"/>
              <a:t>= 40 </a:t>
            </a:r>
            <a:r>
              <a:rPr lang="en-US" altLang="ja-JP" dirty="0" err="1" smtClean="0"/>
              <a:t>deg</a:t>
            </a:r>
            <a:r>
              <a:rPr lang="en-US" altLang="ja-JP" dirty="0" smtClean="0"/>
              <a:t> </a:t>
            </a:r>
            <a:r>
              <a:rPr lang="ja-JP" altLang="ja-JP" dirty="0" smtClean="0"/>
              <a:t>の姿勢にリンク長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ja-JP" dirty="0" smtClean="0"/>
              <a:t> </a:t>
            </a:r>
            <a:r>
              <a:rPr lang="ja-JP" altLang="ja-JP" dirty="0" smtClean="0"/>
              <a:t>を描く．</a:t>
            </a:r>
            <a:endParaRPr lang="ja-JP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1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en-US" dirty="0" smtClean="0"/>
              <a:t>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579296" cy="593725"/>
          </a:xfrm>
        </p:spPr>
        <p:txBody>
          <a:bodyPr>
            <a:normAutofit fontScale="92500"/>
          </a:bodyPr>
          <a:lstStyle/>
          <a:p>
            <a:r>
              <a:rPr lang="ja-JP" altLang="ja-JP" dirty="0"/>
              <a:t>リンク右端から瞬間中心へ線を</a:t>
            </a:r>
            <a:r>
              <a:rPr lang="ja-JP" altLang="ja-JP" dirty="0" smtClean="0"/>
              <a:t>引く（</a:t>
            </a:r>
            <a:r>
              <a:rPr lang="ja-JP" altLang="ja-JP" dirty="0"/>
              <a:t>軌道の法線</a:t>
            </a:r>
            <a:r>
              <a:rPr lang="ja-JP" altLang="ja-JP" dirty="0" smtClean="0"/>
              <a:t>）</a:t>
            </a:r>
            <a:endParaRPr lang="ja-JP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59</a:t>
            </a:fld>
            <a:endParaRPr kumimoji="1" lang="ja-JP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95048"/>
            <a:ext cx="646176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03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学習</a:t>
            </a:r>
            <a:r>
              <a:rPr lang="ja-JP" altLang="en-US" dirty="0" smtClean="0"/>
              <a:t>目標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dirty="0" smtClean="0"/>
              <a:t>古典機構学 </a:t>
            </a:r>
            <a:r>
              <a:rPr lang="en-US" altLang="ja-JP" dirty="0" smtClean="0"/>
              <a:t>/</a:t>
            </a:r>
            <a:r>
              <a:rPr lang="ja-JP" altLang="en-US" dirty="0"/>
              <a:t> </a:t>
            </a:r>
            <a:r>
              <a:rPr lang="ja-JP" altLang="en-US" dirty="0" smtClean="0"/>
              <a:t>ロボット</a:t>
            </a:r>
            <a:r>
              <a:rPr lang="ja-JP" altLang="en-US" dirty="0"/>
              <a:t>機構</a:t>
            </a:r>
            <a:r>
              <a:rPr lang="ja-JP" altLang="en-US" dirty="0" smtClean="0"/>
              <a:t>学</a:t>
            </a:r>
            <a:r>
              <a:rPr lang="en-US" altLang="ja-JP" dirty="0" smtClean="0"/>
              <a:t>		40</a:t>
            </a:r>
            <a:r>
              <a:rPr lang="ja-JP" altLang="en-US" dirty="0"/>
              <a:t>％</a:t>
            </a:r>
          </a:p>
          <a:p>
            <a:pPr>
              <a:lnSpc>
                <a:spcPct val="150000"/>
              </a:lnSpc>
            </a:pPr>
            <a:r>
              <a:rPr lang="ja-JP" altLang="en-US" dirty="0" smtClean="0"/>
              <a:t>ロボット力学 </a:t>
            </a:r>
            <a:r>
              <a:rPr lang="en-US" altLang="ja-JP" dirty="0" smtClean="0"/>
              <a:t>/ </a:t>
            </a:r>
            <a:r>
              <a:rPr lang="ja-JP" altLang="en-US" dirty="0" smtClean="0"/>
              <a:t>制御</a:t>
            </a:r>
            <a:r>
              <a:rPr lang="en-US" altLang="ja-JP" dirty="0" smtClean="0"/>
              <a:t>				40</a:t>
            </a:r>
            <a:r>
              <a:rPr lang="ja-JP" altLang="en-US" dirty="0" smtClean="0"/>
              <a:t>％</a:t>
            </a:r>
          </a:p>
          <a:p>
            <a:pPr>
              <a:lnSpc>
                <a:spcPct val="150000"/>
              </a:lnSpc>
            </a:pPr>
            <a:r>
              <a:rPr lang="ja-JP" altLang="en-US" dirty="0" smtClean="0"/>
              <a:t>グループワーク （ｺﾐｭﾆｹｰｼｮﾝ）</a:t>
            </a:r>
            <a:r>
              <a:rPr lang="en-US" altLang="ja-JP" dirty="0" smtClean="0"/>
              <a:t>	20</a:t>
            </a:r>
            <a:r>
              <a:rPr lang="ja-JP" altLang="en-US" dirty="0" smtClean="0"/>
              <a:t>％</a:t>
            </a:r>
            <a:endParaRPr lang="en-US" altLang="ja-JP" dirty="0" smtClean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07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en-US" dirty="0" smtClean="0"/>
              <a:t>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579296" cy="593725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リンク左端から瞬間中心へ線を</a:t>
            </a:r>
            <a:r>
              <a:rPr lang="ja-JP" altLang="en-US" dirty="0" smtClean="0"/>
              <a:t>引く （</a:t>
            </a:r>
            <a:r>
              <a:rPr lang="ja-JP" altLang="en-US" dirty="0"/>
              <a:t>円周の法線）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60</a:t>
            </a:fld>
            <a:endParaRPr kumimoji="1" lang="ja-JP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95048"/>
            <a:ext cx="646176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0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en-US" dirty="0"/>
              <a:t>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579296" cy="593725"/>
          </a:xfrm>
        </p:spPr>
        <p:txBody>
          <a:bodyPr>
            <a:normAutofit/>
          </a:bodyPr>
          <a:lstStyle/>
          <a:p>
            <a:r>
              <a:rPr lang="ja-JP" altLang="ja-JP" dirty="0"/>
              <a:t>瞬間中心（交点）との距離を</a:t>
            </a:r>
            <a:r>
              <a:rPr lang="ja-JP" altLang="ja-JP" dirty="0" smtClean="0"/>
              <a:t>測定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61</a:t>
            </a:fld>
            <a:endParaRPr kumimoji="1" lang="ja-JP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70" y="2276872"/>
            <a:ext cx="3814762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018" t="34930" r="300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7" y="2276872"/>
            <a:ext cx="4197350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013" t="34930" r="300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6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en-US" dirty="0" smtClean="0"/>
              <a:t>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579296" cy="593725"/>
          </a:xfrm>
        </p:spPr>
        <p:txBody>
          <a:bodyPr>
            <a:normAutofit/>
          </a:bodyPr>
          <a:lstStyle/>
          <a:p>
            <a:r>
              <a:rPr lang="ja-JP" altLang="ja-JP" dirty="0" smtClean="0"/>
              <a:t>速度比</a:t>
            </a:r>
            <a:r>
              <a:rPr lang="en-US" altLang="ja-JP" dirty="0" smtClean="0"/>
              <a:t> </a:t>
            </a:r>
            <a:r>
              <a:rPr lang="ja-JP" altLang="en-US" dirty="0" smtClean="0"/>
              <a:t>≡</a:t>
            </a:r>
            <a:r>
              <a:rPr lang="en-US" altLang="ja-JP" dirty="0" smtClean="0"/>
              <a:t> </a:t>
            </a:r>
            <a:r>
              <a:rPr lang="ja-JP" altLang="ja-JP" dirty="0" smtClean="0">
                <a:solidFill>
                  <a:srgbClr val="FF0000"/>
                </a:solidFill>
              </a:rPr>
              <a:t>瞬間</a:t>
            </a:r>
            <a:r>
              <a:rPr lang="ja-JP" altLang="ja-JP" dirty="0">
                <a:solidFill>
                  <a:srgbClr val="FF0000"/>
                </a:solidFill>
              </a:rPr>
              <a:t>中心との距離の比</a:t>
            </a:r>
            <a:r>
              <a:rPr lang="ja-JP" altLang="ja-JP" dirty="0"/>
              <a:t>　を</a:t>
            </a:r>
            <a:r>
              <a:rPr lang="ja-JP" altLang="ja-JP" dirty="0" smtClean="0"/>
              <a:t>計算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62</a:t>
            </a:fld>
            <a:endParaRPr kumimoji="1" lang="ja-JP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646176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7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速度比 </a:t>
            </a:r>
            <a:r>
              <a:rPr lang="en-US" altLang="ja-JP" dirty="0">
                <a:solidFill>
                  <a:srgbClr val="FF0000"/>
                </a:solidFill>
              </a:rPr>
              <a:t>0.692</a:t>
            </a:r>
            <a:r>
              <a:rPr lang="en-US" altLang="ja-JP" dirty="0"/>
              <a:t> </a:t>
            </a:r>
            <a:r>
              <a:rPr lang="ja-JP" altLang="ja-JP" dirty="0"/>
              <a:t>の使い方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ja-JP" dirty="0" smtClean="0"/>
                  <a:t>入力角 </a:t>
                </a:r>
                <a:r>
                  <a:rPr lang="en-US" altLang="ja-JP" dirty="0" smtClean="0"/>
                  <a:t>θ </a:t>
                </a:r>
                <a:r>
                  <a:rPr lang="ja-JP" altLang="ja-JP" dirty="0"/>
                  <a:t>の角速度が </a:t>
                </a:r>
                <a:r>
                  <a:rPr lang="en-US" altLang="ja-JP" i="1" dirty="0">
                    <a:solidFill>
                      <a:srgbClr val="FF00FF"/>
                    </a:solidFill>
                    <a:latin typeface="Symbol" pitchFamily="18" charset="2"/>
                  </a:rPr>
                  <a:t>w</a:t>
                </a:r>
                <a:r>
                  <a:rPr lang="en-US" altLang="ja-JP" dirty="0"/>
                  <a:t> = </a:t>
                </a:r>
                <a:r>
                  <a:rPr lang="en-US" altLang="ja-JP" dirty="0">
                    <a:solidFill>
                      <a:srgbClr val="FF00FF"/>
                    </a:solidFill>
                  </a:rPr>
                  <a:t>5.2 rad/s</a:t>
                </a:r>
                <a:r>
                  <a:rPr lang="en-US" altLang="ja-JP" dirty="0"/>
                  <a:t> </a:t>
                </a:r>
                <a:r>
                  <a:rPr lang="ja-JP" altLang="ja-JP" dirty="0"/>
                  <a:t>のとき</a:t>
                </a:r>
              </a:p>
              <a:p>
                <a:pPr lvl="1"/>
                <a:r>
                  <a:rPr lang="ja-JP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ja-JP" dirty="0" smtClean="0"/>
                  <a:t> </a:t>
                </a:r>
                <a:r>
                  <a:rPr lang="ja-JP" altLang="ja-JP" dirty="0"/>
                  <a:t>の速度は，</a:t>
                </a:r>
                <a:r>
                  <a:rPr lang="en-US" altLang="ja-JP" sz="36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altLang="ja-JP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dirty="0"/>
                  <a:t>= 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altLang="ja-JP" dirty="0" smtClean="0"/>
                  <a:t> </a:t>
                </a:r>
                <a:r>
                  <a:rPr lang="en-US" altLang="ja-JP" i="1" dirty="0">
                    <a:solidFill>
                      <a:srgbClr val="FF00FF"/>
                    </a:solidFill>
                    <a:latin typeface="Symbol" pitchFamily="18" charset="2"/>
                  </a:rPr>
                  <a:t>w</a:t>
                </a:r>
                <a:r>
                  <a:rPr lang="en-US" altLang="ja-JP" dirty="0">
                    <a:latin typeface="Symbol" pitchFamily="18" charset="2"/>
                  </a:rPr>
                  <a:t> </a:t>
                </a:r>
                <a:r>
                  <a:rPr lang="en-US" altLang="ja-JP" dirty="0"/>
                  <a:t>= 10×</a:t>
                </a:r>
                <a:r>
                  <a:rPr lang="en-US" altLang="ja-JP" dirty="0">
                    <a:solidFill>
                      <a:srgbClr val="FF00FF"/>
                    </a:solidFill>
                  </a:rPr>
                  <a:t>5.2</a:t>
                </a:r>
                <a:r>
                  <a:rPr lang="en-US" altLang="ja-JP" dirty="0"/>
                  <a:t> =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52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mm/s</a:t>
                </a:r>
              </a:p>
              <a:p>
                <a:r>
                  <a:rPr lang="en-US" altLang="ja-JP" i="1" dirty="0">
                    <a:latin typeface="Symbol" pitchFamily="18" charset="2"/>
                  </a:rPr>
                  <a:t>q</a:t>
                </a:r>
                <a:r>
                  <a:rPr lang="en-US" altLang="ja-JP" dirty="0">
                    <a:latin typeface="Symbol" pitchFamily="18" charset="2"/>
                  </a:rPr>
                  <a:t> </a:t>
                </a:r>
                <a:r>
                  <a:rPr lang="en-US" altLang="ja-JP" dirty="0"/>
                  <a:t>= 40deg </a:t>
                </a:r>
                <a:r>
                  <a:rPr lang="ja-JP" altLang="ja-JP" dirty="0" err="1"/>
                  <a:t>での</a:t>
                </a:r>
                <a:r>
                  <a:rPr lang="ja-JP" altLang="ja-JP" dirty="0"/>
                  <a:t>速度比は </a:t>
                </a:r>
                <a:r>
                  <a:rPr lang="en-US" altLang="ja-JP" dirty="0"/>
                  <a:t>0.692 </a:t>
                </a:r>
                <a:r>
                  <a:rPr lang="ja-JP" altLang="ja-JP" dirty="0"/>
                  <a:t>より</a:t>
                </a:r>
              </a:p>
              <a:p>
                <a:pPr lvl="1"/>
                <a:r>
                  <a:rPr lang="en-US" altLang="ja-JP" dirty="0" smtClean="0">
                    <a:solidFill>
                      <a:srgbClr val="0000FF"/>
                    </a:solidFill>
                  </a:rPr>
                  <a:t> Q</a:t>
                </a:r>
                <a:r>
                  <a:rPr lang="en-US" altLang="ja-JP" dirty="0" smtClean="0"/>
                  <a:t> </a:t>
                </a:r>
                <a:r>
                  <a:rPr lang="ja-JP" altLang="ja-JP" dirty="0"/>
                  <a:t>の速度は，運動方向の</a:t>
                </a:r>
                <a:r>
                  <a:rPr lang="en-US" altLang="ja-JP" dirty="0"/>
                  <a:t>±</a:t>
                </a:r>
                <a:r>
                  <a:rPr lang="ja-JP" altLang="ja-JP" dirty="0"/>
                  <a:t>に注意</a:t>
                </a:r>
                <a:r>
                  <a:rPr lang="ja-JP" altLang="ja-JP" dirty="0" smtClean="0"/>
                  <a:t>して</a:t>
                </a:r>
                <a:endParaRPr lang="en-US" altLang="ja-JP" dirty="0" smtClean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ja-JP" altLang="en-US" sz="36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sz="3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= </a:t>
                </a:r>
                <a:r>
                  <a:rPr lang="en-US" altLang="ja-JP" dirty="0"/>
                  <a:t>−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52</a:t>
                </a:r>
                <a:r>
                  <a:rPr lang="en-US" altLang="ja-JP" dirty="0"/>
                  <a:t>×0.692 =  </a:t>
                </a:r>
                <a:r>
                  <a:rPr lang="en-US" altLang="ja-JP" dirty="0">
                    <a:solidFill>
                      <a:srgbClr val="0000FF"/>
                    </a:solidFill>
                  </a:rPr>
                  <a:t>−35.9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mm/s</a:t>
                </a:r>
                <a:endParaRPr lang="en-US" altLang="ja-JP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63</a:t>
            </a:fld>
            <a:endParaRPr kumimoji="1"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9029" y="4437112"/>
            <a:ext cx="7091363" cy="214162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193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08" y="1916832"/>
            <a:ext cx="646176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 smtClean="0"/>
              <a:t>手順</a:t>
            </a:r>
            <a:r>
              <a:rPr lang="ja-JP" altLang="en-US" dirty="0"/>
              <a:t>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579296" cy="593725"/>
          </a:xfrm>
        </p:spPr>
        <p:txBody>
          <a:bodyPr>
            <a:normAutofit/>
          </a:bodyPr>
          <a:lstStyle/>
          <a:p>
            <a:r>
              <a:rPr lang="ja-JP" altLang="ja-JP" dirty="0"/>
              <a:t>グラフを作る．（</a:t>
            </a:r>
            <a:r>
              <a:rPr lang="en-US" altLang="ja-JP" i="1" dirty="0">
                <a:latin typeface="Symbol" pitchFamily="18" charset="2"/>
              </a:rPr>
              <a:t>q</a:t>
            </a:r>
            <a:r>
              <a:rPr lang="en-US" altLang="ja-JP" i="1" dirty="0">
                <a:latin typeface="FreeSerif" pitchFamily="16" charset="0"/>
              </a:rPr>
              <a:t> </a:t>
            </a:r>
            <a:r>
              <a:rPr lang="en-US" altLang="ja-JP" dirty="0"/>
              <a:t>= −30 </a:t>
            </a:r>
            <a:r>
              <a:rPr lang="en-US" altLang="ja-JP" dirty="0" err="1"/>
              <a:t>deg</a:t>
            </a:r>
            <a:r>
              <a:rPr lang="en-US" altLang="ja-JP" dirty="0"/>
              <a:t> </a:t>
            </a:r>
            <a:r>
              <a:rPr lang="ja-JP" altLang="ja-JP" dirty="0"/>
              <a:t>も加えた</a:t>
            </a:r>
            <a:r>
              <a:rPr lang="ja-JP" altLang="ja-JP" dirty="0" smtClean="0"/>
              <a:t>）</a:t>
            </a:r>
            <a:endParaRPr lang="ja-JP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62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同様に，作業を進める・・・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ja-JP" dirty="0" smtClean="0">
              <a:latin typeface="Arial" charset="0"/>
            </a:endParaRPr>
          </a:p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ja-JP" dirty="0">
              <a:latin typeface="Arial" charset="0"/>
            </a:endParaRPr>
          </a:p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ja-JP" dirty="0" smtClean="0">
              <a:latin typeface="Arial" charset="0"/>
            </a:endParaRPr>
          </a:p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ja-JP" dirty="0" smtClean="0">
                <a:latin typeface="Arial" charset="0"/>
              </a:rPr>
              <a:t>以上，</a:t>
            </a:r>
            <a:r>
              <a:rPr lang="ja-JP" altLang="en-US" dirty="0" smtClean="0">
                <a:latin typeface="Arial" charset="0"/>
              </a:rPr>
              <a:t>速度の</a:t>
            </a:r>
            <a:r>
              <a:rPr lang="ja-JP" altLang="ja-JP" dirty="0" smtClean="0">
                <a:latin typeface="Arial" charset="0"/>
              </a:rPr>
              <a:t>図式解法でした</a:t>
            </a:r>
            <a:r>
              <a:rPr lang="ja-JP" altLang="ja-JP" dirty="0">
                <a:latin typeface="Arial" charset="0"/>
              </a:rPr>
              <a:t>．</a:t>
            </a:r>
          </a:p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ja-JP" dirty="0">
              <a:latin typeface="Arial" charset="0"/>
            </a:endParaRPr>
          </a:p>
          <a:p>
            <a:pPr marL="0" indent="0" algn="ctr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ja-JP" altLang="en-US" dirty="0" smtClean="0">
                <a:solidFill>
                  <a:srgbClr val="FF0000"/>
                </a:solidFill>
                <a:latin typeface="Arial" charset="0"/>
              </a:rPr>
              <a:t>第１回</a:t>
            </a:r>
            <a:r>
              <a:rPr lang="ja-JP" altLang="ja-JP" dirty="0" smtClean="0">
                <a:solidFill>
                  <a:srgbClr val="FF0000"/>
                </a:solidFill>
                <a:latin typeface="Arial" charset="0"/>
              </a:rPr>
              <a:t>レポート</a:t>
            </a:r>
            <a:r>
              <a:rPr lang="ja-JP" altLang="ja-JP" dirty="0">
                <a:solidFill>
                  <a:srgbClr val="FF0000"/>
                </a:solidFill>
                <a:latin typeface="Arial" charset="0"/>
              </a:rPr>
              <a:t>を提出して</a:t>
            </a:r>
            <a:r>
              <a:rPr lang="ja-JP" altLang="ja-JP" dirty="0" smtClean="0">
                <a:solidFill>
                  <a:srgbClr val="FF0000"/>
                </a:solidFill>
                <a:latin typeface="Arial" charset="0"/>
              </a:rPr>
              <a:t>ください</a:t>
            </a:r>
            <a:r>
              <a:rPr lang="ja-JP" altLang="en-US" dirty="0">
                <a:solidFill>
                  <a:srgbClr val="FF0000"/>
                </a:solidFill>
                <a:latin typeface="Arial" charset="0"/>
              </a:rPr>
              <a:t>！</a:t>
            </a:r>
            <a:endParaRPr lang="ja-JP" altLang="ja-JP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88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sVSohk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 contrast="20000"/>
          </a:blip>
          <a:srcRect l="10869" r="16436"/>
          <a:stretch/>
        </p:blipFill>
        <p:spPr>
          <a:xfrm>
            <a:off x="432486" y="1295400"/>
            <a:ext cx="4874642" cy="5029200"/>
          </a:xfr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授業の最終目標　</a:t>
            </a:r>
            <a:r>
              <a:rPr lang="en-US" altLang="ja-JP" dirty="0" smtClean="0"/>
              <a:t>1/2</a:t>
            </a:r>
            <a:endParaRPr lang="ja-JP" altLang="en-US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5961" y="1632972"/>
            <a:ext cx="3168352" cy="95410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真似する機械を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作って遊ぶ！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076056" y="2852936"/>
            <a:ext cx="3868162" cy="3384376"/>
          </a:xfrm>
          <a:prstGeom prst="roundRect">
            <a:avLst>
              <a:gd name="adj" fmla="val 1078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手押し相撲に必要な</a:t>
            </a:r>
            <a:r>
              <a:rPr lang="en-US" altLang="ja-JP" sz="2800" dirty="0" smtClean="0">
                <a:solidFill>
                  <a:schemeClr val="tx1"/>
                </a:solidFill>
              </a:rPr>
              <a:t>…</a:t>
            </a:r>
          </a:p>
          <a:p>
            <a:pPr algn="ctr"/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を勉強すれば作れる？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9" name="図表 8"/>
          <p:cNvGraphicFramePr/>
          <p:nvPr>
            <p:extLst>
              <p:ext uri="{D42A27DB-BD31-4B8C-83A1-F6EECF244321}">
                <p14:modId xmlns:p14="http://schemas.microsoft.com/office/powerpoint/2010/main" val="4169819354"/>
              </p:ext>
            </p:extLst>
          </p:nvPr>
        </p:nvGraphicFramePr>
        <p:xfrm>
          <a:off x="5220072" y="3501008"/>
          <a:ext cx="360040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992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2088"/>
          </a:xfrm>
        </p:spPr>
        <p:txBody>
          <a:bodyPr>
            <a:normAutofit/>
          </a:bodyPr>
          <a:lstStyle/>
          <a:p>
            <a:r>
              <a:rPr lang="ja-JP" altLang="en-US" dirty="0"/>
              <a:t>授業</a:t>
            </a:r>
            <a:r>
              <a:rPr lang="ja-JP" altLang="en-US" dirty="0" smtClean="0"/>
              <a:t>の</a:t>
            </a:r>
            <a:r>
              <a:rPr lang="ja-JP" altLang="en-US" dirty="0"/>
              <a:t>最終</a:t>
            </a:r>
            <a:r>
              <a:rPr lang="ja-JP" altLang="en-US" dirty="0" smtClean="0"/>
              <a:t>目標</a:t>
            </a:r>
            <a:r>
              <a:rPr lang="ja-JP" altLang="en-US" dirty="0"/>
              <a:t>　</a:t>
            </a:r>
            <a:r>
              <a:rPr lang="en-US" altLang="ja-JP" dirty="0" smtClean="0"/>
              <a:t>2/2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13920"/>
          </a:xfrm>
        </p:spPr>
        <p:txBody>
          <a:bodyPr/>
          <a:lstStyle/>
          <a:p>
            <a:r>
              <a:rPr lang="ja-JP" altLang="en-US" dirty="0" smtClean="0"/>
              <a:t>第４部 「ロボット制御」</a:t>
            </a:r>
            <a:r>
              <a:rPr lang="ja-JP" altLang="en-US" dirty="0"/>
              <a:t> </a:t>
            </a:r>
            <a:r>
              <a:rPr lang="ja-JP" altLang="en-US" dirty="0" smtClean="0"/>
              <a:t>の</a:t>
            </a:r>
            <a:r>
              <a:rPr lang="ja-JP" altLang="en-US" dirty="0"/>
              <a:t>課題</a:t>
            </a:r>
            <a:endParaRPr kumimoji="1" lang="en-US" altLang="ja-JP" dirty="0" smtClean="0"/>
          </a:p>
          <a:p>
            <a:endParaRPr lang="en-US" altLang="ja-JP" dirty="0"/>
          </a:p>
          <a:p>
            <a:pPr>
              <a:lnSpc>
                <a:spcPct val="150000"/>
              </a:lnSpc>
            </a:pPr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lvl="1"/>
            <a:r>
              <a:rPr lang="ja-JP" altLang="en-US" dirty="0" smtClean="0"/>
              <a:t>機構を表す</a:t>
            </a:r>
            <a:r>
              <a:rPr lang="en-US" altLang="ja-JP" dirty="0" smtClean="0"/>
              <a:t>		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Part 1~2</a:t>
            </a:r>
            <a:r>
              <a:rPr lang="en-US" altLang="ja-JP" dirty="0"/>
              <a:t>	</a:t>
            </a:r>
            <a:r>
              <a:rPr lang="ja-JP" altLang="en-US" dirty="0" smtClean="0"/>
              <a:t>ロボット機構学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運動方程式を導く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Part 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	</a:t>
            </a:r>
            <a:r>
              <a:rPr lang="ja-JP" altLang="en-US" dirty="0" smtClean="0"/>
              <a:t>ロボット力学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制御方法を決める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Part 4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ロボット制御</a:t>
            </a:r>
            <a:endParaRPr kumimoji="1" lang="en-US" altLang="ja-JP" dirty="0" smtClean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pic>
        <p:nvPicPr>
          <p:cNvPr id="5" name="wip2-bb.s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809" t="29383" r="10961" b="24654"/>
          <a:stretch/>
        </p:blipFill>
        <p:spPr>
          <a:xfrm>
            <a:off x="1890584" y="2100649"/>
            <a:ext cx="4720281" cy="20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p-fall-floor.sc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657" t="27143" r="9200" b="23800"/>
          <a:stretch/>
        </p:blipFill>
        <p:spPr>
          <a:xfrm>
            <a:off x="539552" y="2215368"/>
            <a:ext cx="4831492" cy="214973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課題の例　転倒するロボット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80377" y="1412776"/>
            <a:ext cx="28520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000" dirty="0" smtClean="0"/>
              <a:t>倒立ロボット</a:t>
            </a:r>
            <a:endParaRPr kumimoji="1" lang="en-US" altLang="ja-JP" sz="4000" dirty="0" smtClean="0"/>
          </a:p>
          <a:p>
            <a:pPr algn="ctr">
              <a:lnSpc>
                <a:spcPct val="150000"/>
              </a:lnSpc>
            </a:pPr>
            <a:r>
              <a:rPr lang="ja-JP" altLang="en-US" sz="4000" dirty="0" smtClean="0"/>
              <a:t>＋転倒限界</a:t>
            </a:r>
            <a:endParaRPr lang="en-US" altLang="ja-JP" sz="4000" dirty="0" smtClean="0"/>
          </a:p>
          <a:p>
            <a:pPr algn="ctr">
              <a:lnSpc>
                <a:spcPct val="150000"/>
              </a:lnSpc>
            </a:pPr>
            <a:r>
              <a:rPr lang="ja-JP" altLang="en-US" sz="4000" dirty="0" smtClean="0"/>
              <a:t>＋床</a:t>
            </a:r>
            <a:endParaRPr kumimoji="1" lang="ja-JP" altLang="en-US" sz="4000" dirty="0"/>
          </a:p>
        </p:txBody>
      </p:sp>
      <p:sp>
        <p:nvSpPr>
          <p:cNvPr id="19" name="正方形/長方形 18"/>
          <p:cNvSpPr/>
          <p:nvPr/>
        </p:nvSpPr>
        <p:spPr>
          <a:xfrm>
            <a:off x="5755680" y="4429561"/>
            <a:ext cx="2619627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000" dirty="0" smtClean="0"/>
              <a:t>作り方は？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1766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2831</TotalTime>
  <Words>2049</Words>
  <Application>Microsoft Office PowerPoint</Application>
  <PresentationFormat>画面に合わせる (4:3)</PresentationFormat>
  <Paragraphs>611</Paragraphs>
  <Slides>65</Slides>
  <Notes>2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65</vt:i4>
      </vt:variant>
    </vt:vector>
  </HeadingPairs>
  <TitlesOfParts>
    <vt:vector size="66" baseType="lpstr">
      <vt:lpstr>宇都宮大学</vt:lpstr>
      <vt:lpstr>第１講 ガイダンス</vt:lpstr>
      <vt:lpstr>学習内容</vt:lpstr>
      <vt:lpstr>授業計画</vt:lpstr>
      <vt:lpstr>ロボット力学　開講場所</vt:lpstr>
      <vt:lpstr>「ロボット力学」の受講方法</vt:lpstr>
      <vt:lpstr>学習目標</vt:lpstr>
      <vt:lpstr>授業の最終目標　1/2</vt:lpstr>
      <vt:lpstr>授業の最終目標　2/2</vt:lpstr>
      <vt:lpstr>課題の例　転倒するロボット</vt:lpstr>
      <vt:lpstr>課題の例　つなげて対戦！</vt:lpstr>
      <vt:lpstr>授業の続編は・・・吉田研究室へ！</vt:lpstr>
      <vt:lpstr>Part 1：　古典機構学</vt:lpstr>
      <vt:lpstr>古典機構学とは？</vt:lpstr>
      <vt:lpstr>第２講 リンク機構と自由度</vt:lpstr>
      <vt:lpstr>「機械」にできること？</vt:lpstr>
      <vt:lpstr>自転車の例</vt:lpstr>
      <vt:lpstr>スケルトン図（別名：ポンチ絵）</vt:lpstr>
      <vt:lpstr>スケルトン図の実例</vt:lpstr>
      <vt:lpstr>「運動を作る」ための思考法</vt:lpstr>
      <vt:lpstr>参考図書</vt:lpstr>
      <vt:lpstr>機素（machine element）</vt:lpstr>
      <vt:lpstr>対偶（pair）</vt:lpstr>
      <vt:lpstr>自由度の定義</vt:lpstr>
      <vt:lpstr>回り対偶（turning pair）</vt:lpstr>
      <vt:lpstr>球面対偶（spherical pair）</vt:lpstr>
      <vt:lpstr>すべり対偶（sliding pair）</vt:lpstr>
      <vt:lpstr>ねじ対偶（screw pair）</vt:lpstr>
      <vt:lpstr>平面機構の自由度</vt:lpstr>
      <vt:lpstr>対偶による自由度減少</vt:lpstr>
      <vt:lpstr>立体機構の自由度</vt:lpstr>
      <vt:lpstr>平面リンク機構</vt:lpstr>
      <vt:lpstr>実習２：　平面リンク機構の自由度</vt:lpstr>
      <vt:lpstr>第３講 瞬間中心の法則</vt:lpstr>
      <vt:lpstr>２講の復習</vt:lpstr>
      <vt:lpstr>学習内容</vt:lpstr>
      <vt:lpstr>【準備】　曲率中心</vt:lpstr>
      <vt:lpstr>曲率中心の見つけ方</vt:lpstr>
      <vt:lpstr>機素の運動</vt:lpstr>
      <vt:lpstr>【定義】　機素の「瞬間中心」</vt:lpstr>
      <vt:lpstr>実習１：　機素の瞬間中心</vt:lpstr>
      <vt:lpstr>【定義】　機構の瞬間中心</vt:lpstr>
      <vt:lpstr>自明な瞬間中心の例（回り対偶）</vt:lpstr>
      <vt:lpstr>実習２：　スライダの瞬間中心</vt:lpstr>
      <vt:lpstr>３瞬間中心の定理</vt:lpstr>
      <vt:lpstr>定理の証明</vt:lpstr>
      <vt:lpstr>実習３：　中間節の瞬間中心</vt:lpstr>
      <vt:lpstr>回答例</vt:lpstr>
      <vt:lpstr>次回に持参するもの．忘れるな！</vt:lpstr>
      <vt:lpstr>第４講 リンク速度の作図解法</vt:lpstr>
      <vt:lpstr>この授業に必要なもの</vt:lpstr>
      <vt:lpstr>第３講の復習</vt:lpstr>
      <vt:lpstr>学習内容</vt:lpstr>
      <vt:lpstr>【復習】　角速度</vt:lpstr>
      <vt:lpstr>実習１： 瞬間中心による速度解析</vt:lpstr>
      <vt:lpstr>例題の解法</vt:lpstr>
      <vt:lpstr>ロボット力学 第１回レポート課題 （第４回で出題）</vt:lpstr>
      <vt:lpstr>レポート提出方法</vt:lpstr>
      <vt:lpstr>手順１</vt:lpstr>
      <vt:lpstr>手順２</vt:lpstr>
      <vt:lpstr>手順３</vt:lpstr>
      <vt:lpstr>手順４</vt:lpstr>
      <vt:lpstr>手順５</vt:lpstr>
      <vt:lpstr>速度比 0.692 の使い方</vt:lpstr>
      <vt:lpstr>手順６</vt:lpstr>
      <vt:lpstr>同様に，作業を進める・・・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対戦格闘の解明と ロボットへの応用</dc:title>
  <dc:creator>yoshidak</dc:creator>
  <cp:lastModifiedBy>yoshidak</cp:lastModifiedBy>
  <cp:revision>357</cp:revision>
  <cp:lastPrinted>2013-10-01T23:12:45Z</cp:lastPrinted>
  <dcterms:created xsi:type="dcterms:W3CDTF">2012-10-22T22:12:18Z</dcterms:created>
  <dcterms:modified xsi:type="dcterms:W3CDTF">2016-10-26T01:08:45Z</dcterms:modified>
</cp:coreProperties>
</file>